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17779" y="3531204"/>
            <a:ext cx="8621523" cy="1173800"/>
          </a:xfrm>
          <a:ln w="28575">
            <a:solidFill>
              <a:srgbClr val="FF0066"/>
            </a:solidFill>
          </a:ln>
        </p:spPr>
        <p:txBody>
          <a:bodyPr>
            <a:noAutofit/>
          </a:bodyPr>
          <a:lstStyle/>
          <a:p>
            <a:r>
              <a:rPr lang="es-UY" sz="2000" b="1" i="1" dirty="0">
                <a:solidFill>
                  <a:srgbClr val="0070C0"/>
                </a:solidFill>
              </a:rPr>
              <a:t>RECUERDA QUE: </a:t>
            </a:r>
            <a:r>
              <a:rPr lang="es-UY" sz="2000" b="1" i="1" dirty="0" smtClean="0">
                <a:solidFill>
                  <a:srgbClr val="0070C0"/>
                </a:solidFill>
              </a:rPr>
              <a:t> la </a:t>
            </a:r>
            <a:r>
              <a:rPr lang="es-UY" sz="2000" b="1" i="1" dirty="0">
                <a:solidFill>
                  <a:srgbClr val="0070C0"/>
                </a:solidFill>
              </a:rPr>
              <a:t>Ley de </a:t>
            </a:r>
            <a:r>
              <a:rPr lang="es-UY" sz="2000" b="1" i="1" dirty="0" err="1">
                <a:solidFill>
                  <a:srgbClr val="0070C0"/>
                </a:solidFill>
              </a:rPr>
              <a:t>Boyle</a:t>
            </a:r>
            <a:r>
              <a:rPr lang="es-UY" sz="2000" b="1" i="1" dirty="0">
                <a:solidFill>
                  <a:srgbClr val="0070C0"/>
                </a:solidFill>
              </a:rPr>
              <a:t> establece que a temperatura y cantidad de materia constante de gas, el volumen es inversamente proporcional a su presión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323163" y="442945"/>
            <a:ext cx="8089074" cy="83099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UY" sz="4800" dirty="0">
                <a:latin typeface="Britannic Bold" panose="020B0903060703020204" pitchFamily="34" charset="0"/>
              </a:rPr>
              <a:t>Ejercicios resueltos de gases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323162" y="1728739"/>
            <a:ext cx="8175813" cy="13885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1</a:t>
            </a:r>
            <a:r>
              <a:rPr lang="es-UY" sz="2800" dirty="0"/>
              <a:t>. El volumen de cierta masa de gas es de 10 L a 4,0 atm de presión. ¿Cuál es su volumen si la presión disminuye a 2,0 atm a temperatura constante?</a:t>
            </a:r>
          </a:p>
        </p:txBody>
      </p:sp>
    </p:spTree>
    <p:extLst>
      <p:ext uri="{BB962C8B-B14F-4D97-AF65-F5344CB8AC3E}">
        <p14:creationId xmlns:p14="http://schemas.microsoft.com/office/powerpoint/2010/main" val="274306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926174" y="1079632"/>
            <a:ext cx="57477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737mmHg ∙ 20,5 L = 1368 </a:t>
            </a:r>
            <a:r>
              <a:rPr lang="es-UY" sz="2800" dirty="0" err="1"/>
              <a:t>mmHg</a:t>
            </a:r>
            <a:r>
              <a:rPr lang="es-UY" sz="2800" dirty="0"/>
              <a:t> ∙ V</a:t>
            </a:r>
            <a:r>
              <a:rPr lang="es-UY" sz="2800" baseline="-25000" dirty="0"/>
              <a:t>2</a:t>
            </a:r>
            <a:r>
              <a:rPr lang="es-UY" sz="2800" dirty="0"/>
              <a:t>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432651" y="2367256"/>
            <a:ext cx="4916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V</a:t>
            </a:r>
            <a:r>
              <a:rPr lang="es-UY" sz="2400" baseline="-25000" dirty="0"/>
              <a:t>2</a:t>
            </a:r>
            <a:r>
              <a:rPr lang="es-UY" sz="2400" dirty="0"/>
              <a:t> = 737mmHg ∙ 20,5 </a:t>
            </a:r>
            <a:r>
              <a:rPr lang="es-UY" sz="2400" dirty="0" smtClean="0"/>
              <a:t>L /1368 </a:t>
            </a:r>
            <a:r>
              <a:rPr lang="es-UY" sz="2400" dirty="0" err="1"/>
              <a:t>mmHg</a:t>
            </a:r>
            <a:r>
              <a:rPr lang="es-UY" sz="2400" dirty="0"/>
              <a:t>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396052" y="3281657"/>
            <a:ext cx="21275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3200" dirty="0"/>
              <a:t>V</a:t>
            </a:r>
            <a:r>
              <a:rPr lang="es-UY" sz="3200" baseline="-25000" dirty="0"/>
              <a:t>2</a:t>
            </a:r>
            <a:r>
              <a:rPr lang="es-UY" sz="3200" dirty="0"/>
              <a:t> = 11,0 L</a:t>
            </a:r>
          </a:p>
        </p:txBody>
      </p:sp>
    </p:spTree>
    <p:extLst>
      <p:ext uri="{BB962C8B-B14F-4D97-AF65-F5344CB8AC3E}">
        <p14:creationId xmlns:p14="http://schemas.microsoft.com/office/powerpoint/2010/main" val="322854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03174" y="420077"/>
            <a:ext cx="88765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6</a:t>
            </a:r>
            <a:r>
              <a:rPr lang="es-UY" sz="2800" dirty="0"/>
              <a:t>. </a:t>
            </a:r>
            <a:r>
              <a:rPr lang="es-UY" sz="2800" dirty="0" smtClean="0"/>
              <a:t> Dos </a:t>
            </a:r>
            <a:r>
              <a:rPr lang="es-UY" sz="2800" dirty="0"/>
              <a:t>gramos de un gas ocupan 1,56 L a 25 </a:t>
            </a:r>
            <a:r>
              <a:rPr lang="es-UY" sz="2800" dirty="0" err="1"/>
              <a:t>ºC</a:t>
            </a:r>
            <a:r>
              <a:rPr lang="es-UY" sz="2800" dirty="0"/>
              <a:t> y 1,0 atm de presión. </a:t>
            </a:r>
            <a:r>
              <a:rPr lang="es-UY" sz="2800" dirty="0" smtClean="0"/>
              <a:t>       ¿</a:t>
            </a:r>
            <a:r>
              <a:rPr lang="es-UY" sz="2800" dirty="0"/>
              <a:t>Cuál será el volumen si el gas se calienta a 35 </a:t>
            </a:r>
            <a:r>
              <a:rPr lang="es-UY" sz="2800" dirty="0" err="1"/>
              <a:t>ºC</a:t>
            </a:r>
            <a:r>
              <a:rPr lang="es-UY" sz="2800" dirty="0"/>
              <a:t> a presión constante?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26098" y="2032815"/>
            <a:ext cx="27369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C00000"/>
                </a:solidFill>
              </a:rPr>
              <a:t>Datos:</a:t>
            </a:r>
            <a:r>
              <a:rPr lang="fr-FR" sz="2400" dirty="0"/>
              <a:t> </a:t>
            </a:r>
            <a:r>
              <a:rPr lang="fr-FR" sz="2400" dirty="0" smtClean="0"/>
              <a:t> Masa</a:t>
            </a:r>
            <a:r>
              <a:rPr lang="fr-FR" sz="2400" dirty="0"/>
              <a:t>= 2 gr </a:t>
            </a:r>
            <a:r>
              <a:rPr lang="fr-FR" sz="2400" dirty="0" smtClean="0"/>
              <a:t>    		V</a:t>
            </a:r>
            <a:r>
              <a:rPr lang="fr-FR" sz="2400" baseline="-25000" dirty="0" smtClean="0"/>
              <a:t>1</a:t>
            </a:r>
            <a:r>
              <a:rPr lang="fr-FR" sz="2400" dirty="0" smtClean="0"/>
              <a:t> </a:t>
            </a:r>
            <a:r>
              <a:rPr lang="fr-FR" sz="2400" dirty="0"/>
              <a:t>= 1,56 </a:t>
            </a:r>
            <a:r>
              <a:rPr lang="fr-FR" sz="2400" dirty="0" smtClean="0"/>
              <a:t>L</a:t>
            </a:r>
          </a:p>
          <a:p>
            <a:r>
              <a:rPr lang="fr-FR" sz="2400" dirty="0" smtClean="0"/>
              <a:t>              T= 298 K</a:t>
            </a:r>
          </a:p>
          <a:p>
            <a:r>
              <a:rPr lang="fr-FR" sz="2400" dirty="0" smtClean="0"/>
              <a:t>            P</a:t>
            </a:r>
            <a:r>
              <a:rPr lang="fr-FR" sz="2400" baseline="-25000" dirty="0" smtClean="0"/>
              <a:t>1</a:t>
            </a:r>
            <a:r>
              <a:rPr lang="fr-FR" sz="2400" dirty="0" smtClean="0"/>
              <a:t> </a:t>
            </a:r>
            <a:r>
              <a:rPr lang="fr-FR" sz="2400" dirty="0"/>
              <a:t>= 1 atm </a:t>
            </a:r>
            <a:endParaRPr lang="fr-FR" sz="2400" dirty="0" smtClean="0"/>
          </a:p>
          <a:p>
            <a:r>
              <a:rPr lang="fr-FR" sz="2400" dirty="0"/>
              <a:t> </a:t>
            </a:r>
            <a:r>
              <a:rPr lang="fr-FR" sz="2400" dirty="0" smtClean="0"/>
              <a:t>           T</a:t>
            </a:r>
            <a:r>
              <a:rPr lang="fr-FR" sz="2400" baseline="-25000" dirty="0" smtClean="0"/>
              <a:t>2</a:t>
            </a:r>
            <a:r>
              <a:rPr lang="fr-FR" sz="2400" dirty="0" smtClean="0"/>
              <a:t> </a:t>
            </a:r>
            <a:r>
              <a:rPr lang="fr-FR" sz="2400" dirty="0"/>
              <a:t>= </a:t>
            </a:r>
            <a:r>
              <a:rPr lang="fr-FR" sz="2400" dirty="0" smtClean="0"/>
              <a:t>308 K</a:t>
            </a:r>
            <a:endParaRPr lang="es-UY" sz="2400" dirty="0"/>
          </a:p>
        </p:txBody>
      </p:sp>
      <p:sp>
        <p:nvSpPr>
          <p:cNvPr id="6" name="Rectángulo 5"/>
          <p:cNvSpPr/>
          <p:nvPr/>
        </p:nvSpPr>
        <p:spPr>
          <a:xfrm>
            <a:off x="3673151" y="2078981"/>
            <a:ext cx="72250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/>
              <a:t>Para poder determinar el volumen del gas se necesita ocupar la fórmula de la </a:t>
            </a:r>
            <a:r>
              <a:rPr lang="es-UY" sz="2800" b="1" i="1" dirty="0">
                <a:solidFill>
                  <a:srgbClr val="C00000"/>
                </a:solidFill>
              </a:rPr>
              <a:t>Ley de Charles</a:t>
            </a:r>
            <a:r>
              <a:rPr lang="es-UY" sz="2800" dirty="0"/>
              <a:t>, y convertir la temperatura a grados Kelvin.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217598" y="3866795"/>
            <a:ext cx="2861088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s-UY" sz="2800" b="1" i="1" dirty="0">
                <a:solidFill>
                  <a:srgbClr val="FFC000"/>
                </a:solidFill>
              </a:rPr>
              <a:t>𝐕𝟏 </a:t>
            </a:r>
            <a:r>
              <a:rPr lang="es-UY" sz="2800" b="1" i="1" dirty="0" smtClean="0">
                <a:solidFill>
                  <a:srgbClr val="FFC000"/>
                </a:solidFill>
              </a:rPr>
              <a:t>/𝐓𝟏 </a:t>
            </a:r>
            <a:r>
              <a:rPr lang="es-UY" sz="2800" b="1" i="1" dirty="0">
                <a:solidFill>
                  <a:srgbClr val="FFC000"/>
                </a:solidFill>
              </a:rPr>
              <a:t>= 𝐕𝟐 </a:t>
            </a:r>
            <a:r>
              <a:rPr lang="es-UY" sz="2800" b="1" i="1" dirty="0" smtClean="0">
                <a:solidFill>
                  <a:srgbClr val="FFC000"/>
                </a:solidFill>
              </a:rPr>
              <a:t>/𝐓𝟐 </a:t>
            </a:r>
            <a:endParaRPr lang="es-UY" sz="2800" b="1" i="1" dirty="0">
              <a:solidFill>
                <a:srgbClr val="FFC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641985" y="4802547"/>
            <a:ext cx="4062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V</a:t>
            </a:r>
            <a:r>
              <a:rPr lang="es-UY" sz="2800" baseline="-25000" dirty="0"/>
              <a:t>2</a:t>
            </a:r>
            <a:r>
              <a:rPr lang="es-UY" sz="2800" dirty="0"/>
              <a:t> = 308 K ∙ </a:t>
            </a:r>
            <a:r>
              <a:rPr lang="es-UY" sz="2800" dirty="0" smtClean="0"/>
              <a:t>1,56L / </a:t>
            </a:r>
            <a:r>
              <a:rPr lang="es-UY" sz="2800" dirty="0"/>
              <a:t>298 K</a:t>
            </a:r>
          </a:p>
        </p:txBody>
      </p:sp>
      <p:sp>
        <p:nvSpPr>
          <p:cNvPr id="9" name="Rectángulo 8"/>
          <p:cNvSpPr/>
          <p:nvPr/>
        </p:nvSpPr>
        <p:spPr>
          <a:xfrm>
            <a:off x="7799027" y="4802547"/>
            <a:ext cx="1882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V</a:t>
            </a:r>
            <a:r>
              <a:rPr lang="es-UY" sz="2800" baseline="-25000" dirty="0"/>
              <a:t>2</a:t>
            </a:r>
            <a:r>
              <a:rPr lang="es-UY" sz="2800" dirty="0"/>
              <a:t> = 1,61 L</a:t>
            </a:r>
          </a:p>
        </p:txBody>
      </p:sp>
    </p:spTree>
    <p:extLst>
      <p:ext uri="{BB962C8B-B14F-4D97-AF65-F5344CB8AC3E}">
        <p14:creationId xmlns:p14="http://schemas.microsoft.com/office/powerpoint/2010/main" val="35764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43134" y="642552"/>
            <a:ext cx="8979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7</a:t>
            </a:r>
            <a:r>
              <a:rPr lang="es-UY" sz="2800" dirty="0"/>
              <a:t>. </a:t>
            </a:r>
            <a:r>
              <a:rPr lang="es-UY" sz="2800" dirty="0" smtClean="0"/>
              <a:t>  Una </a:t>
            </a:r>
            <a:r>
              <a:rPr lang="es-UY" sz="2800" dirty="0"/>
              <a:t>masa de Neón ocupa 200 </a:t>
            </a:r>
            <a:r>
              <a:rPr lang="es-UY" sz="2800" dirty="0" err="1"/>
              <a:t>mL</a:t>
            </a:r>
            <a:r>
              <a:rPr lang="es-UY" sz="2800" dirty="0"/>
              <a:t> a 100 </a:t>
            </a:r>
            <a:r>
              <a:rPr lang="es-UY" sz="2800" dirty="0" err="1"/>
              <a:t>ºC</a:t>
            </a:r>
            <a:r>
              <a:rPr lang="es-UY" sz="2800" dirty="0"/>
              <a:t>. </a:t>
            </a:r>
            <a:r>
              <a:rPr lang="es-UY" sz="2800" dirty="0" smtClean="0"/>
              <a:t>             			Halle </a:t>
            </a:r>
            <a:r>
              <a:rPr lang="es-UY" sz="2800" dirty="0"/>
              <a:t>su volumen a 0 </a:t>
            </a:r>
            <a:r>
              <a:rPr lang="es-UY" sz="2800" dirty="0" err="1"/>
              <a:t>ºC</a:t>
            </a:r>
            <a:r>
              <a:rPr lang="es-UY" sz="2800" dirty="0"/>
              <a:t> si la presión es constante.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34008" y="2135452"/>
            <a:ext cx="27836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Datos: </a:t>
            </a:r>
            <a:r>
              <a:rPr lang="de-DE" sz="2400" dirty="0" smtClean="0">
                <a:solidFill>
                  <a:srgbClr val="C00000"/>
                </a:solidFill>
              </a:rPr>
              <a:t> </a:t>
            </a:r>
            <a:r>
              <a:rPr lang="de-DE" sz="2400" dirty="0" smtClean="0"/>
              <a:t>V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 </a:t>
            </a:r>
            <a:r>
              <a:rPr lang="de-DE" sz="2400" dirty="0"/>
              <a:t>= 200 mL </a:t>
            </a:r>
            <a:endParaRPr lang="de-DE" sz="2400" dirty="0" smtClean="0"/>
          </a:p>
          <a:p>
            <a:r>
              <a:rPr lang="de-DE" sz="2400" dirty="0" smtClean="0"/>
              <a:t>            T</a:t>
            </a:r>
            <a:r>
              <a:rPr lang="de-DE" sz="2400" baseline="-25000" dirty="0" smtClean="0"/>
              <a:t>1</a:t>
            </a:r>
            <a:r>
              <a:rPr lang="de-DE" sz="2400" dirty="0"/>
              <a:t>= </a:t>
            </a:r>
            <a:r>
              <a:rPr lang="de-DE" sz="2400" dirty="0" smtClean="0"/>
              <a:t>373 K</a:t>
            </a:r>
          </a:p>
          <a:p>
            <a:r>
              <a:rPr lang="de-DE" sz="2400" dirty="0" smtClean="0"/>
              <a:t>           T</a:t>
            </a:r>
            <a:r>
              <a:rPr lang="de-DE" sz="2400" baseline="-25000" dirty="0" smtClean="0"/>
              <a:t>2</a:t>
            </a:r>
            <a:r>
              <a:rPr lang="de-DE" sz="2400" dirty="0" smtClean="0"/>
              <a:t> </a:t>
            </a:r>
            <a:r>
              <a:rPr lang="de-DE" sz="2400" dirty="0"/>
              <a:t>= </a:t>
            </a:r>
            <a:r>
              <a:rPr lang="de-DE" sz="2400" dirty="0" smtClean="0"/>
              <a:t>273 K</a:t>
            </a:r>
            <a:endParaRPr lang="es-UY" sz="2400" dirty="0"/>
          </a:p>
        </p:txBody>
      </p:sp>
      <p:sp>
        <p:nvSpPr>
          <p:cNvPr id="6" name="Rectángulo 5"/>
          <p:cNvSpPr/>
          <p:nvPr/>
        </p:nvSpPr>
        <p:spPr>
          <a:xfrm>
            <a:off x="3637770" y="2135452"/>
            <a:ext cx="7729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Usando la fórmula que representa </a:t>
            </a:r>
            <a:r>
              <a:rPr lang="es-UY" sz="2800" dirty="0">
                <a:solidFill>
                  <a:srgbClr val="C00000"/>
                </a:solidFill>
              </a:rPr>
              <a:t>la Ley de Charles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234370" y="2828133"/>
            <a:ext cx="2949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 smtClean="0"/>
              <a:t>𝐕𝟏 / </a:t>
            </a:r>
            <a:r>
              <a:rPr lang="es-UY" sz="2800" dirty="0"/>
              <a:t>𝐓𝟏 = 𝐕𝟐 </a:t>
            </a:r>
            <a:r>
              <a:rPr lang="es-UY" sz="2800" dirty="0" smtClean="0"/>
              <a:t>/ 𝐓2</a:t>
            </a:r>
            <a:endParaRPr lang="es-UY" sz="2800" dirty="0"/>
          </a:p>
        </p:txBody>
      </p:sp>
      <p:sp>
        <p:nvSpPr>
          <p:cNvPr id="8" name="Rectángulo 7"/>
          <p:cNvSpPr/>
          <p:nvPr/>
        </p:nvSpPr>
        <p:spPr>
          <a:xfrm>
            <a:off x="3765451" y="3936637"/>
            <a:ext cx="44651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2800" dirty="0"/>
              <a:t>V</a:t>
            </a:r>
            <a:r>
              <a:rPr lang="nn-NO" sz="2800" baseline="-25000" dirty="0"/>
              <a:t>2</a:t>
            </a:r>
            <a:r>
              <a:rPr lang="nn-NO" sz="2800" dirty="0"/>
              <a:t> = 200 mL ∙ 273 </a:t>
            </a:r>
            <a:r>
              <a:rPr lang="nn-NO" sz="2800" dirty="0" smtClean="0"/>
              <a:t>K/ 373 </a:t>
            </a:r>
            <a:r>
              <a:rPr lang="nn-NO" sz="2800" dirty="0"/>
              <a:t>K</a:t>
            </a:r>
            <a:endParaRPr lang="es-UY" sz="2800" dirty="0"/>
          </a:p>
        </p:txBody>
      </p:sp>
      <p:sp>
        <p:nvSpPr>
          <p:cNvPr id="9" name="Rectángulo 8"/>
          <p:cNvSpPr/>
          <p:nvPr/>
        </p:nvSpPr>
        <p:spPr>
          <a:xfrm>
            <a:off x="8612786" y="4765223"/>
            <a:ext cx="21080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/>
              <a:t>V</a:t>
            </a:r>
            <a:r>
              <a:rPr lang="es-UY" sz="2800" baseline="-25000" dirty="0"/>
              <a:t>2</a:t>
            </a:r>
            <a:r>
              <a:rPr lang="es-UY" sz="2800" dirty="0"/>
              <a:t> = 146 </a:t>
            </a:r>
            <a:r>
              <a:rPr lang="es-UY" sz="2800" dirty="0" err="1"/>
              <a:t>mL</a:t>
            </a:r>
            <a:endParaRPr lang="es-UY" sz="2800" dirty="0"/>
          </a:p>
        </p:txBody>
      </p:sp>
    </p:spTree>
    <p:extLst>
      <p:ext uri="{BB962C8B-B14F-4D97-AF65-F5344CB8AC3E}">
        <p14:creationId xmlns:p14="http://schemas.microsoft.com/office/powerpoint/2010/main" val="242996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284513" y="317441"/>
            <a:ext cx="99402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</a:t>
            </a:r>
            <a:r>
              <a:rPr lang="es-UY" sz="2800" dirty="0" smtClean="0">
                <a:solidFill>
                  <a:srgbClr val="C00000"/>
                </a:solidFill>
              </a:rPr>
              <a:t>8</a:t>
            </a:r>
            <a:r>
              <a:rPr lang="es-UY" sz="2800" dirty="0" smtClean="0"/>
              <a:t>.  Un </a:t>
            </a:r>
            <a:r>
              <a:rPr lang="es-UY" sz="2800" dirty="0"/>
              <a:t>tanque de acero contiene dióxido de carbono (CO</a:t>
            </a:r>
            <a:r>
              <a:rPr lang="es-UY" sz="2800" baseline="-25000" dirty="0"/>
              <a:t>2</a:t>
            </a:r>
            <a:r>
              <a:rPr lang="es-UY" sz="2800" dirty="0"/>
              <a:t>) a 27 </a:t>
            </a:r>
            <a:r>
              <a:rPr lang="es-UY" sz="2800" dirty="0" err="1"/>
              <a:t>ºC</a:t>
            </a:r>
            <a:r>
              <a:rPr lang="es-UY" sz="2800" dirty="0"/>
              <a:t> y una presión de 9120 mm de Hg. </a:t>
            </a:r>
            <a:endParaRPr lang="es-UY" sz="2800" dirty="0" smtClean="0"/>
          </a:p>
          <a:p>
            <a:r>
              <a:rPr lang="es-UY" sz="2800" dirty="0" smtClean="0"/>
              <a:t>Determinar </a:t>
            </a:r>
            <a:r>
              <a:rPr lang="es-UY" sz="2800" dirty="0"/>
              <a:t>la presión del gas (en atm) cuando se calienta a 100 </a:t>
            </a:r>
            <a:r>
              <a:rPr lang="es-UY" sz="2800" dirty="0" err="1"/>
              <a:t>ºC</a:t>
            </a:r>
            <a:r>
              <a:rPr lang="es-UY" sz="2800" dirty="0"/>
              <a:t>.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40702" y="2070137"/>
            <a:ext cx="32688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Datos:</a:t>
            </a:r>
            <a:r>
              <a:rPr lang="de-DE" sz="2400" dirty="0"/>
              <a:t> </a:t>
            </a:r>
            <a:r>
              <a:rPr lang="de-DE" sz="2400" dirty="0" smtClean="0"/>
              <a:t> T</a:t>
            </a:r>
            <a:r>
              <a:rPr lang="de-DE" sz="2400" baseline="-25000" dirty="0" smtClean="0"/>
              <a:t>1</a:t>
            </a:r>
            <a:r>
              <a:rPr lang="de-DE" sz="2400" dirty="0"/>
              <a:t>= </a:t>
            </a:r>
            <a:r>
              <a:rPr lang="de-DE" sz="2400" dirty="0" smtClean="0"/>
              <a:t>300K </a:t>
            </a:r>
          </a:p>
          <a:p>
            <a:r>
              <a:rPr lang="de-DE" sz="2400" dirty="0" smtClean="0"/>
              <a:t>          P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 </a:t>
            </a:r>
            <a:r>
              <a:rPr lang="de-DE" sz="2400" dirty="0"/>
              <a:t>= 9120 mmHg </a:t>
            </a:r>
            <a:endParaRPr lang="de-DE" sz="2400" dirty="0" smtClean="0"/>
          </a:p>
          <a:p>
            <a:r>
              <a:rPr lang="de-DE" sz="2400" dirty="0" smtClean="0"/>
              <a:t>          T</a:t>
            </a:r>
            <a:r>
              <a:rPr lang="de-DE" sz="2400" baseline="-25000" dirty="0" smtClean="0"/>
              <a:t>2</a:t>
            </a:r>
            <a:r>
              <a:rPr lang="de-DE" sz="2400" dirty="0" smtClean="0"/>
              <a:t> </a:t>
            </a:r>
            <a:r>
              <a:rPr lang="de-DE" sz="2400" dirty="0"/>
              <a:t>= </a:t>
            </a:r>
            <a:r>
              <a:rPr lang="de-DE" sz="2400" dirty="0" smtClean="0"/>
              <a:t>373K</a:t>
            </a:r>
            <a:endParaRPr lang="es-UY" sz="2400" dirty="0"/>
          </a:p>
        </p:txBody>
      </p:sp>
      <p:sp>
        <p:nvSpPr>
          <p:cNvPr id="6" name="Rectángulo 5"/>
          <p:cNvSpPr/>
          <p:nvPr/>
        </p:nvSpPr>
        <p:spPr>
          <a:xfrm>
            <a:off x="4560843" y="2070137"/>
            <a:ext cx="64736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De acuerdo a la </a:t>
            </a:r>
            <a:r>
              <a:rPr lang="es-UY" sz="2800" dirty="0">
                <a:solidFill>
                  <a:srgbClr val="C00000"/>
                </a:solidFill>
              </a:rPr>
              <a:t>ley de Gay-Lussac </a:t>
            </a:r>
            <a:r>
              <a:rPr lang="es-UY" sz="2800" dirty="0"/>
              <a:t>se tiene: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659055" y="2972135"/>
            <a:ext cx="2637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 smtClean="0"/>
              <a:t>𝐏𝟏/𝐓𝟏 </a:t>
            </a:r>
            <a:r>
              <a:rPr lang="es-UY" sz="2800" dirty="0"/>
              <a:t>= </a:t>
            </a:r>
            <a:r>
              <a:rPr lang="es-UY" sz="2800" dirty="0" smtClean="0"/>
              <a:t>𝐏𝟐/𝐓2</a:t>
            </a:r>
            <a:endParaRPr lang="es-UY" sz="2800" dirty="0"/>
          </a:p>
        </p:txBody>
      </p:sp>
      <p:sp>
        <p:nvSpPr>
          <p:cNvPr id="9" name="Rectángulo 8"/>
          <p:cNvSpPr/>
          <p:nvPr/>
        </p:nvSpPr>
        <p:spPr>
          <a:xfrm>
            <a:off x="3024204" y="4419991"/>
            <a:ext cx="41248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P</a:t>
            </a:r>
            <a:r>
              <a:rPr lang="es-UY" sz="2400" baseline="-25000" dirty="0"/>
              <a:t>2</a:t>
            </a:r>
            <a:r>
              <a:rPr lang="es-UY" sz="2400" dirty="0"/>
              <a:t> = 9120mmHg ∙ 373K </a:t>
            </a:r>
            <a:r>
              <a:rPr lang="es-UY" sz="2400" dirty="0" smtClean="0"/>
              <a:t>/300 </a:t>
            </a:r>
            <a:r>
              <a:rPr lang="es-UY" sz="2400" dirty="0"/>
              <a:t>K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8142025" y="3874133"/>
            <a:ext cx="2784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P</a:t>
            </a:r>
            <a:r>
              <a:rPr lang="es-UY" sz="2400" baseline="-25000" dirty="0"/>
              <a:t>2</a:t>
            </a:r>
            <a:r>
              <a:rPr lang="es-UY" sz="2400" dirty="0"/>
              <a:t> = 11339,2 </a:t>
            </a:r>
            <a:r>
              <a:rPr lang="es-UY" sz="2400" dirty="0" err="1"/>
              <a:t>mmHg</a:t>
            </a:r>
            <a:r>
              <a:rPr lang="es-UY" sz="2400" dirty="0"/>
              <a:t> 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8142025" y="4591465"/>
            <a:ext cx="1930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P</a:t>
            </a:r>
            <a:r>
              <a:rPr lang="es-UY" sz="2400" baseline="-25000" dirty="0"/>
              <a:t>2</a:t>
            </a:r>
            <a:r>
              <a:rPr lang="es-UY" sz="2400" dirty="0"/>
              <a:t> = 14,9 atm</a:t>
            </a:r>
          </a:p>
        </p:txBody>
      </p:sp>
    </p:spTree>
    <p:extLst>
      <p:ext uri="{BB962C8B-B14F-4D97-AF65-F5344CB8AC3E}">
        <p14:creationId xmlns:p14="http://schemas.microsoft.com/office/powerpoint/2010/main" val="69004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40498" y="122958"/>
            <a:ext cx="99402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</a:t>
            </a:r>
            <a:r>
              <a:rPr lang="es-UY" sz="2800" dirty="0" smtClean="0">
                <a:solidFill>
                  <a:srgbClr val="C00000"/>
                </a:solidFill>
              </a:rPr>
              <a:t>9</a:t>
            </a:r>
            <a:r>
              <a:rPr lang="es-UY" sz="2800" dirty="0" smtClean="0"/>
              <a:t>. </a:t>
            </a:r>
            <a:r>
              <a:rPr lang="es-UY" sz="2800" dirty="0"/>
              <a:t>Un tanque de almacenamiento contiene un gas a 5 </a:t>
            </a:r>
            <a:r>
              <a:rPr lang="es-UY" sz="2800" dirty="0" err="1"/>
              <a:t>ºC</a:t>
            </a:r>
            <a:r>
              <a:rPr lang="es-UY" sz="2800" dirty="0"/>
              <a:t> y 5 atm. Una válvula de seguridad del tanque explota cuando la presión supera el doble de la presión inicial, ¿Hasta qué temperatura se puede calentar el tanque?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21930" y="2133991"/>
            <a:ext cx="235352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/>
              <a:t>Datos: T</a:t>
            </a:r>
            <a:r>
              <a:rPr lang="de-DE" sz="2400" baseline="-25000" dirty="0"/>
              <a:t>1</a:t>
            </a:r>
            <a:r>
              <a:rPr lang="de-DE" sz="2400" dirty="0"/>
              <a:t>= </a:t>
            </a:r>
            <a:r>
              <a:rPr lang="de-DE" sz="2400" dirty="0" smtClean="0"/>
              <a:t>278K</a:t>
            </a:r>
          </a:p>
          <a:p>
            <a:r>
              <a:rPr lang="de-DE" sz="2400" dirty="0"/>
              <a:t> </a:t>
            </a:r>
            <a:r>
              <a:rPr lang="de-DE" sz="2400" dirty="0" smtClean="0"/>
              <a:t>        </a:t>
            </a:r>
            <a:r>
              <a:rPr lang="de-DE" sz="2400" dirty="0"/>
              <a:t>P</a:t>
            </a:r>
            <a:r>
              <a:rPr lang="de-DE" sz="2400" baseline="-25000" dirty="0"/>
              <a:t>1</a:t>
            </a:r>
            <a:r>
              <a:rPr lang="de-DE" sz="2400" dirty="0"/>
              <a:t> = 5 atm </a:t>
            </a:r>
            <a:endParaRPr lang="de-DE" sz="2400" dirty="0" smtClean="0"/>
          </a:p>
          <a:p>
            <a:r>
              <a:rPr lang="de-DE" sz="2400" dirty="0"/>
              <a:t> </a:t>
            </a:r>
            <a:r>
              <a:rPr lang="de-DE" sz="2400" dirty="0" smtClean="0"/>
              <a:t>       P</a:t>
            </a:r>
            <a:r>
              <a:rPr lang="de-DE" sz="2400" baseline="-25000" dirty="0" smtClean="0"/>
              <a:t>2</a:t>
            </a:r>
            <a:r>
              <a:rPr lang="de-DE" sz="2400" dirty="0" smtClean="0"/>
              <a:t> </a:t>
            </a:r>
            <a:r>
              <a:rPr lang="de-DE" sz="2400" dirty="0"/>
              <a:t>= 10 atm</a:t>
            </a:r>
            <a:endParaRPr lang="es-UY" sz="2400" dirty="0"/>
          </a:p>
        </p:txBody>
      </p:sp>
      <p:sp>
        <p:nvSpPr>
          <p:cNvPr id="6" name="Rectángulo 5"/>
          <p:cNvSpPr/>
          <p:nvPr/>
        </p:nvSpPr>
        <p:spPr>
          <a:xfrm>
            <a:off x="5996583" y="2364823"/>
            <a:ext cx="25394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 smtClean="0"/>
              <a:t>𝐏𝟏/𝐓𝟏 </a:t>
            </a:r>
            <a:r>
              <a:rPr lang="es-UY" sz="2800" dirty="0"/>
              <a:t>= </a:t>
            </a:r>
            <a:r>
              <a:rPr lang="es-UY" sz="2800" dirty="0" smtClean="0"/>
              <a:t>𝐏𝟐/𝐓2</a:t>
            </a:r>
            <a:endParaRPr lang="es-UY" sz="2800" dirty="0"/>
          </a:p>
        </p:txBody>
      </p:sp>
      <p:sp>
        <p:nvSpPr>
          <p:cNvPr id="7" name="Rectángulo 6"/>
          <p:cNvSpPr/>
          <p:nvPr/>
        </p:nvSpPr>
        <p:spPr>
          <a:xfrm>
            <a:off x="8207456" y="3785510"/>
            <a:ext cx="1863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T</a:t>
            </a:r>
            <a:r>
              <a:rPr lang="es-UY" sz="2800" baseline="-25000" dirty="0"/>
              <a:t>2</a:t>
            </a:r>
            <a:r>
              <a:rPr lang="es-UY" sz="2800" dirty="0"/>
              <a:t> = 556 K</a:t>
            </a:r>
          </a:p>
        </p:txBody>
      </p:sp>
    </p:spTree>
    <p:extLst>
      <p:ext uri="{BB962C8B-B14F-4D97-AF65-F5344CB8AC3E}">
        <p14:creationId xmlns:p14="http://schemas.microsoft.com/office/powerpoint/2010/main" val="381268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77819" y="586570"/>
            <a:ext cx="86059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</a:t>
            </a:r>
            <a:r>
              <a:rPr lang="es-UY" sz="2800" dirty="0" smtClean="0">
                <a:solidFill>
                  <a:srgbClr val="C00000"/>
                </a:solidFill>
              </a:rPr>
              <a:t>10</a:t>
            </a:r>
            <a:r>
              <a:rPr lang="es-UY" sz="2800" dirty="0" smtClean="0"/>
              <a:t>. </a:t>
            </a:r>
            <a:r>
              <a:rPr lang="es-UY" sz="2800" dirty="0"/>
              <a:t>¿Cuántos moles contiene un gas en CNPT si ocupa un volumen de 336 L?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032588" y="2098129"/>
            <a:ext cx="3352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/>
              <a:t>Datos: CNPT: </a:t>
            </a:r>
            <a:r>
              <a:rPr lang="es-UY" sz="2400" dirty="0" smtClean="0"/>
              <a:t> </a:t>
            </a:r>
            <a:r>
              <a:rPr lang="es-UY" sz="2400" dirty="0" err="1" smtClean="0"/>
              <a:t>T</a:t>
            </a:r>
            <a:r>
              <a:rPr lang="es-UY" sz="2400" dirty="0" err="1"/>
              <a:t>°</a:t>
            </a:r>
            <a:r>
              <a:rPr lang="es-UY" sz="2400" dirty="0"/>
              <a:t>= 0°C </a:t>
            </a:r>
            <a:endParaRPr lang="es-UY" sz="2400" dirty="0" smtClean="0"/>
          </a:p>
          <a:p>
            <a:r>
              <a:rPr lang="es-UY" sz="2400" dirty="0" smtClean="0"/>
              <a:t>                   y </a:t>
            </a:r>
            <a:r>
              <a:rPr lang="es-UY" sz="2400" dirty="0"/>
              <a:t>P = 1 atm </a:t>
            </a:r>
            <a:endParaRPr lang="es-UY" sz="2400" dirty="0" smtClean="0"/>
          </a:p>
          <a:p>
            <a:r>
              <a:rPr lang="es-UY" sz="2400" dirty="0" smtClean="0"/>
              <a:t>T</a:t>
            </a:r>
            <a:r>
              <a:rPr lang="es-UY" sz="2400" baseline="-25000" dirty="0" smtClean="0"/>
              <a:t>1</a:t>
            </a:r>
            <a:r>
              <a:rPr lang="es-UY" sz="2400" dirty="0"/>
              <a:t>= </a:t>
            </a:r>
            <a:r>
              <a:rPr lang="es-UY" sz="2400" dirty="0" smtClean="0"/>
              <a:t>273K </a:t>
            </a:r>
          </a:p>
          <a:p>
            <a:r>
              <a:rPr lang="es-UY" sz="2400" dirty="0" smtClean="0"/>
              <a:t>P</a:t>
            </a:r>
            <a:r>
              <a:rPr lang="es-UY" sz="2400" baseline="-25000" dirty="0" smtClean="0"/>
              <a:t>1</a:t>
            </a:r>
            <a:r>
              <a:rPr lang="es-UY" sz="2400" dirty="0" smtClean="0"/>
              <a:t> =1 </a:t>
            </a:r>
            <a:r>
              <a:rPr lang="es-UY" sz="2400" dirty="0"/>
              <a:t>atm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975230" y="2264619"/>
            <a:ext cx="25635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𝐏 ∙ 𝐕 = 𝐧 ∙ 𝐑 ∙ </a:t>
            </a:r>
            <a:r>
              <a:rPr lang="es-UY" sz="2800" dirty="0" smtClean="0"/>
              <a:t>T</a:t>
            </a:r>
            <a:endParaRPr lang="es-UY" sz="2800" dirty="0"/>
          </a:p>
        </p:txBody>
      </p:sp>
      <p:sp>
        <p:nvSpPr>
          <p:cNvPr id="7" name="Rectángulo 6"/>
          <p:cNvSpPr/>
          <p:nvPr/>
        </p:nvSpPr>
        <p:spPr>
          <a:xfrm>
            <a:off x="5997529" y="3048391"/>
            <a:ext cx="24721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𝐧 = 𝐏 ∙ 𝐕 </a:t>
            </a:r>
            <a:r>
              <a:rPr lang="es-UY" sz="2800" dirty="0" smtClean="0"/>
              <a:t>/𝐑 </a:t>
            </a:r>
            <a:r>
              <a:rPr lang="es-UY" sz="2800" dirty="0"/>
              <a:t>∙ </a:t>
            </a:r>
            <a:r>
              <a:rPr lang="es-UY" sz="2800" dirty="0" smtClean="0"/>
              <a:t>T</a:t>
            </a:r>
            <a:endParaRPr lang="es-UY" sz="2800" dirty="0"/>
          </a:p>
        </p:txBody>
      </p:sp>
      <p:sp>
        <p:nvSpPr>
          <p:cNvPr id="8" name="Rectángulo 7"/>
          <p:cNvSpPr/>
          <p:nvPr/>
        </p:nvSpPr>
        <p:spPr>
          <a:xfrm>
            <a:off x="948612" y="3928341"/>
            <a:ext cx="6096000" cy="1938992"/>
          </a:xfrm>
          <a:prstGeom prst="rect">
            <a:avLst/>
          </a:prstGeom>
          <a:solidFill>
            <a:srgbClr val="00CC99"/>
          </a:solidFill>
        </p:spPr>
        <p:txBody>
          <a:bodyPr>
            <a:spAutoFit/>
          </a:bodyPr>
          <a:lstStyle/>
          <a:p>
            <a:r>
              <a:rPr lang="es-UY" sz="2400" b="1" i="1" dirty="0">
                <a:solidFill>
                  <a:srgbClr val="C00000"/>
                </a:solidFill>
              </a:rPr>
              <a:t>RECUERDA QUE</a:t>
            </a:r>
            <a:r>
              <a:rPr lang="es-UY" sz="2400" dirty="0"/>
              <a:t>: </a:t>
            </a:r>
            <a:r>
              <a:rPr lang="es-UY" sz="2400" dirty="0" smtClean="0"/>
              <a:t> al </a:t>
            </a:r>
            <a:r>
              <a:rPr lang="es-UY" sz="2400" dirty="0"/>
              <a:t>usar la ecuación de los gases ideales, la presión debe estar en unidades de atm., el volumen en L y la temperatura en grados K. Estas unidades se debe a las de la constante de los gases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538752" y="4501529"/>
            <a:ext cx="2095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n = 15 moles</a:t>
            </a:r>
          </a:p>
        </p:txBody>
      </p:sp>
    </p:spTree>
    <p:extLst>
      <p:ext uri="{BB962C8B-B14F-4D97-AF65-F5344CB8AC3E}">
        <p14:creationId xmlns:p14="http://schemas.microsoft.com/office/powerpoint/2010/main" val="128499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12505" y="392086"/>
            <a:ext cx="92217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</a:t>
            </a:r>
            <a:r>
              <a:rPr lang="es-UY" sz="2800" dirty="0" smtClean="0">
                <a:solidFill>
                  <a:srgbClr val="C00000"/>
                </a:solidFill>
              </a:rPr>
              <a:t>11</a:t>
            </a:r>
            <a:r>
              <a:rPr lang="es-UY" sz="2800" dirty="0" smtClean="0"/>
              <a:t>.   </a:t>
            </a:r>
            <a:r>
              <a:rPr lang="es-UY" sz="2800" dirty="0"/>
              <a:t>¿Cuántos moles de un gas ideal contiene una muestra que ocupa un volumen de 65,4 cm</a:t>
            </a:r>
            <a:r>
              <a:rPr lang="es-UY" sz="2800" baseline="30000" dirty="0"/>
              <a:t>3</a:t>
            </a:r>
            <a:r>
              <a:rPr lang="es-UY" sz="2800" dirty="0"/>
              <a:t> bajo una presión de 9576 mm de Hg y una temperatura de 39 </a:t>
            </a:r>
            <a:r>
              <a:rPr lang="es-UY" sz="2800" dirty="0" err="1"/>
              <a:t>ºC</a:t>
            </a:r>
            <a:r>
              <a:rPr lang="es-UY" sz="2800" dirty="0"/>
              <a:t>?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500743" y="2051477"/>
            <a:ext cx="40619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>
                <a:solidFill>
                  <a:srgbClr val="C00000"/>
                </a:solidFill>
              </a:rPr>
              <a:t>Datos:</a:t>
            </a:r>
            <a:r>
              <a:rPr lang="es-UY" sz="2400" dirty="0"/>
              <a:t> </a:t>
            </a:r>
            <a:r>
              <a:rPr lang="es-UY" sz="2400" dirty="0" smtClean="0"/>
              <a:t> </a:t>
            </a:r>
            <a:r>
              <a:rPr lang="es-UY" sz="2400" dirty="0"/>
              <a:t>V= 65,4 cm</a:t>
            </a:r>
            <a:r>
              <a:rPr lang="es-UY" sz="2400" baseline="30000" dirty="0"/>
              <a:t>3</a:t>
            </a:r>
            <a:r>
              <a:rPr lang="es-UY" sz="2400" dirty="0"/>
              <a:t> = 65,4 </a:t>
            </a:r>
            <a:r>
              <a:rPr lang="es-UY" sz="2400" dirty="0" err="1" smtClean="0"/>
              <a:t>mL</a:t>
            </a:r>
            <a:endParaRPr lang="es-UY" sz="2400" dirty="0" smtClean="0"/>
          </a:p>
          <a:p>
            <a:r>
              <a:rPr lang="es-UY" sz="2400" dirty="0" smtClean="0"/>
              <a:t>           P </a:t>
            </a:r>
            <a:r>
              <a:rPr lang="es-UY" sz="2400" dirty="0"/>
              <a:t>= 9576 </a:t>
            </a:r>
            <a:r>
              <a:rPr lang="es-UY" sz="2400" dirty="0" err="1"/>
              <a:t>mmHg</a:t>
            </a:r>
            <a:r>
              <a:rPr lang="es-UY" sz="2400" dirty="0"/>
              <a:t> </a:t>
            </a:r>
            <a:endParaRPr lang="es-UY" sz="2400" dirty="0" smtClean="0"/>
          </a:p>
          <a:p>
            <a:r>
              <a:rPr lang="es-UY" sz="2400" dirty="0" smtClean="0"/>
              <a:t>           T </a:t>
            </a:r>
            <a:r>
              <a:rPr lang="es-UY" sz="2400" dirty="0"/>
              <a:t>= </a:t>
            </a:r>
            <a:r>
              <a:rPr lang="es-UY" sz="2400" dirty="0" smtClean="0"/>
              <a:t>312 </a:t>
            </a:r>
            <a:r>
              <a:rPr lang="es-UY" sz="2400" dirty="0"/>
              <a:t>K</a:t>
            </a:r>
          </a:p>
        </p:txBody>
      </p:sp>
      <p:sp>
        <p:nvSpPr>
          <p:cNvPr id="6" name="Rectángulo 5"/>
          <p:cNvSpPr/>
          <p:nvPr/>
        </p:nvSpPr>
        <p:spPr>
          <a:xfrm>
            <a:off x="4736295" y="2319753"/>
            <a:ext cx="47339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Convirtiendo la presión: </a:t>
            </a:r>
            <a:endParaRPr lang="es-UY" sz="2400" dirty="0" smtClean="0"/>
          </a:p>
          <a:p>
            <a:r>
              <a:rPr lang="es-UY" sz="2400" dirty="0" smtClean="0"/>
              <a:t>1 </a:t>
            </a:r>
            <a:r>
              <a:rPr lang="es-UY" sz="2400" dirty="0"/>
              <a:t>atm </a:t>
            </a:r>
            <a:r>
              <a:rPr lang="es-UY" sz="2400" dirty="0" smtClean="0"/>
              <a:t>/760 </a:t>
            </a:r>
            <a:r>
              <a:rPr lang="es-UY" sz="2400" dirty="0" err="1"/>
              <a:t>mmHg</a:t>
            </a:r>
            <a:r>
              <a:rPr lang="es-UY" sz="2400" dirty="0"/>
              <a:t> = x </a:t>
            </a:r>
            <a:r>
              <a:rPr lang="es-UY" sz="2400" dirty="0" smtClean="0"/>
              <a:t>/9576 </a:t>
            </a:r>
            <a:r>
              <a:rPr lang="es-UY" sz="2400" dirty="0" err="1"/>
              <a:t>mmHg</a:t>
            </a:r>
            <a:r>
              <a:rPr lang="es-UY" sz="2400" dirty="0"/>
              <a:t>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9822881" y="2561195"/>
            <a:ext cx="1858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x = 12,6 atm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736295" y="3944303"/>
            <a:ext cx="3414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Convirtiendo el volumen: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4736295" y="4730305"/>
            <a:ext cx="37689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1 L </a:t>
            </a:r>
            <a:r>
              <a:rPr lang="es-UY" sz="2400" dirty="0" smtClean="0"/>
              <a:t>/1000 </a:t>
            </a:r>
            <a:r>
              <a:rPr lang="es-UY" sz="2400" dirty="0"/>
              <a:t>cm</a:t>
            </a:r>
            <a:r>
              <a:rPr lang="es-UY" sz="2400" baseline="30000" dirty="0"/>
              <a:t>3</a:t>
            </a:r>
            <a:r>
              <a:rPr lang="es-UY" sz="2400" dirty="0"/>
              <a:t> = </a:t>
            </a:r>
            <a:r>
              <a:rPr lang="es-UY" sz="2400" dirty="0" smtClean="0"/>
              <a:t>x/65,4 </a:t>
            </a:r>
            <a:r>
              <a:rPr lang="es-UY" sz="2400" dirty="0"/>
              <a:t>cm</a:t>
            </a:r>
            <a:r>
              <a:rPr lang="es-UY" sz="2400" baseline="30000" dirty="0"/>
              <a:t>3</a:t>
            </a:r>
            <a:r>
              <a:rPr lang="es-UY" sz="2400" dirty="0"/>
              <a:t> 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9551353" y="4268640"/>
            <a:ext cx="2233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x = 6,54 ∙ 10</a:t>
            </a:r>
            <a:r>
              <a:rPr lang="es-UY" sz="2400" baseline="30000" dirty="0"/>
              <a:t>−2</a:t>
            </a:r>
            <a:r>
              <a:rPr lang="es-UY" sz="2400" dirty="0"/>
              <a:t> L</a:t>
            </a:r>
          </a:p>
        </p:txBody>
      </p:sp>
    </p:spTree>
    <p:extLst>
      <p:ext uri="{BB962C8B-B14F-4D97-AF65-F5344CB8AC3E}">
        <p14:creationId xmlns:p14="http://schemas.microsoft.com/office/powerpoint/2010/main" val="390930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13839" y="454481"/>
            <a:ext cx="8996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Ahora reemplazando en la fórmula de la </a:t>
            </a:r>
            <a:r>
              <a:rPr lang="es-UY" sz="2800" dirty="0">
                <a:solidFill>
                  <a:srgbClr val="C00000"/>
                </a:solidFill>
              </a:rPr>
              <a:t>ley de gases ideales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930201" y="1135617"/>
            <a:ext cx="25635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𝐏 ∙ 𝐕 = 𝐧 ∙ 𝐑 ∙ </a:t>
            </a:r>
            <a:r>
              <a:rPr lang="es-UY" sz="2800" dirty="0" smtClean="0"/>
              <a:t>T</a:t>
            </a:r>
            <a:endParaRPr lang="es-UY" sz="2800" dirty="0"/>
          </a:p>
        </p:txBody>
      </p:sp>
      <p:sp>
        <p:nvSpPr>
          <p:cNvPr id="6" name="Rectángulo 5"/>
          <p:cNvSpPr/>
          <p:nvPr/>
        </p:nvSpPr>
        <p:spPr>
          <a:xfrm>
            <a:off x="1713839" y="2432571"/>
            <a:ext cx="24721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𝐧 = 𝐏 ∙ 𝐕 </a:t>
            </a:r>
            <a:r>
              <a:rPr lang="es-UY" sz="2800" dirty="0" smtClean="0"/>
              <a:t>/𝐑 </a:t>
            </a:r>
            <a:r>
              <a:rPr lang="es-UY" sz="2800" dirty="0"/>
              <a:t>∙ </a:t>
            </a:r>
            <a:r>
              <a:rPr lang="es-UY" sz="2800" dirty="0" smtClean="0"/>
              <a:t>T</a:t>
            </a:r>
            <a:endParaRPr lang="es-UY" sz="2800" dirty="0"/>
          </a:p>
        </p:txBody>
      </p:sp>
      <p:sp>
        <p:nvSpPr>
          <p:cNvPr id="7" name="Rectángulo 6"/>
          <p:cNvSpPr/>
          <p:nvPr/>
        </p:nvSpPr>
        <p:spPr>
          <a:xfrm>
            <a:off x="7794047" y="3938422"/>
            <a:ext cx="27382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n = 3,22 ∙ 10</a:t>
            </a:r>
            <a:r>
              <a:rPr lang="es-UY" sz="2400" baseline="30000" dirty="0"/>
              <a:t>−2</a:t>
            </a:r>
            <a:r>
              <a:rPr lang="es-UY" sz="2400" dirty="0"/>
              <a:t>moles</a:t>
            </a:r>
          </a:p>
        </p:txBody>
      </p:sp>
      <p:sp>
        <p:nvSpPr>
          <p:cNvPr id="8" name="Rectángulo 7"/>
          <p:cNvSpPr/>
          <p:nvPr/>
        </p:nvSpPr>
        <p:spPr>
          <a:xfrm>
            <a:off x="5099253" y="2383131"/>
            <a:ext cx="45392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/>
              <a:t>n = </a:t>
            </a:r>
            <a:r>
              <a:rPr lang="es-UY" sz="2400" u="sng" dirty="0" smtClean="0"/>
              <a:t>    12,6 </a:t>
            </a:r>
            <a:r>
              <a:rPr lang="es-UY" sz="2400" u="sng" dirty="0"/>
              <a:t>atm ∙ 6,54 ∙ 10</a:t>
            </a:r>
            <a:r>
              <a:rPr lang="es-UY" sz="2400" u="sng" baseline="30000" dirty="0"/>
              <a:t>−2</a:t>
            </a:r>
            <a:r>
              <a:rPr lang="es-UY" sz="2400" u="sng" dirty="0"/>
              <a:t> </a:t>
            </a:r>
            <a:r>
              <a:rPr lang="es-UY" sz="2400" u="sng" dirty="0" smtClean="0"/>
              <a:t>L</a:t>
            </a:r>
          </a:p>
          <a:p>
            <a:r>
              <a:rPr lang="es-UY" sz="2400" dirty="0" smtClean="0"/>
              <a:t>     0,082 (atm </a:t>
            </a:r>
            <a:r>
              <a:rPr lang="es-UY" sz="2400" dirty="0"/>
              <a:t>∙ L </a:t>
            </a:r>
            <a:r>
              <a:rPr lang="es-UY" sz="2400" dirty="0" smtClean="0"/>
              <a:t>/mol </a:t>
            </a:r>
            <a:r>
              <a:rPr lang="es-UY" sz="2400" dirty="0"/>
              <a:t>∙ </a:t>
            </a:r>
            <a:r>
              <a:rPr lang="es-UY" sz="2400" dirty="0" smtClean="0"/>
              <a:t>K) </a:t>
            </a:r>
            <a:r>
              <a:rPr lang="es-UY" sz="2400" dirty="0"/>
              <a:t>∙ 312 K</a:t>
            </a:r>
          </a:p>
        </p:txBody>
      </p:sp>
    </p:spTree>
    <p:extLst>
      <p:ext uri="{BB962C8B-B14F-4D97-AF65-F5344CB8AC3E}">
        <p14:creationId xmlns:p14="http://schemas.microsoft.com/office/powerpoint/2010/main" val="20479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33803" y="605231"/>
            <a:ext cx="81860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</a:t>
            </a:r>
            <a:r>
              <a:rPr lang="es-UY" sz="2800" dirty="0" smtClean="0">
                <a:solidFill>
                  <a:srgbClr val="C00000"/>
                </a:solidFill>
              </a:rPr>
              <a:t>12</a:t>
            </a:r>
            <a:r>
              <a:rPr lang="es-UY" sz="2800" dirty="0" smtClean="0"/>
              <a:t>. </a:t>
            </a:r>
            <a:r>
              <a:rPr lang="es-UY" sz="2800" dirty="0"/>
              <a:t>¿Qué volumen ocupan 150 g de CO</a:t>
            </a:r>
            <a:r>
              <a:rPr lang="es-UY" sz="2800" baseline="-25000" dirty="0"/>
              <a:t>2</a:t>
            </a:r>
            <a:r>
              <a:rPr lang="es-UY" sz="2800" dirty="0"/>
              <a:t> a </a:t>
            </a:r>
            <a:r>
              <a:rPr lang="es-UY" sz="2800" dirty="0" smtClean="0"/>
              <a:t>   					100 </a:t>
            </a:r>
            <a:r>
              <a:rPr lang="es-UY" sz="2800" dirty="0" err="1"/>
              <a:t>ºC</a:t>
            </a:r>
            <a:r>
              <a:rPr lang="es-UY" sz="2800" dirty="0"/>
              <a:t> y 720 mm de Hg de presión?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91413" y="2023484"/>
            <a:ext cx="31661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>
                <a:solidFill>
                  <a:srgbClr val="C00000"/>
                </a:solidFill>
              </a:rPr>
              <a:t>Datos: </a:t>
            </a:r>
            <a:r>
              <a:rPr lang="es-UY" sz="2400" dirty="0" smtClean="0">
                <a:solidFill>
                  <a:srgbClr val="C00000"/>
                </a:solidFill>
              </a:rPr>
              <a:t>        </a:t>
            </a:r>
            <a:r>
              <a:rPr lang="es-UY" sz="2400" dirty="0" smtClean="0"/>
              <a:t>m=150 </a:t>
            </a:r>
            <a:r>
              <a:rPr lang="es-UY" sz="2400" dirty="0"/>
              <a:t>gr </a:t>
            </a:r>
            <a:endParaRPr lang="es-UY" sz="2400" dirty="0" smtClean="0"/>
          </a:p>
          <a:p>
            <a:r>
              <a:rPr lang="es-UY" sz="2400" dirty="0" smtClean="0"/>
              <a:t>            P </a:t>
            </a:r>
            <a:r>
              <a:rPr lang="es-UY" sz="2400" dirty="0"/>
              <a:t>= 720mmHg </a:t>
            </a:r>
            <a:endParaRPr lang="es-UY" sz="2400" dirty="0" smtClean="0"/>
          </a:p>
          <a:p>
            <a:r>
              <a:rPr lang="es-UY" sz="2400" dirty="0" smtClean="0"/>
              <a:t>            T </a:t>
            </a:r>
            <a:r>
              <a:rPr lang="es-UY" sz="2400" dirty="0"/>
              <a:t>= </a:t>
            </a:r>
            <a:r>
              <a:rPr lang="es-UY" sz="2400" dirty="0" smtClean="0"/>
              <a:t>373 K</a:t>
            </a:r>
          </a:p>
          <a:p>
            <a:r>
              <a:rPr lang="es-UY" sz="2400" dirty="0" smtClean="0"/>
              <a:t>Masa </a:t>
            </a:r>
            <a:r>
              <a:rPr lang="es-UY" sz="2400" dirty="0"/>
              <a:t>atómica C = 12 g. </a:t>
            </a:r>
            <a:endParaRPr lang="es-UY" sz="2400" dirty="0" smtClean="0"/>
          </a:p>
          <a:p>
            <a:r>
              <a:rPr lang="es-UY" sz="2400" dirty="0" smtClean="0"/>
              <a:t>Masa </a:t>
            </a:r>
            <a:r>
              <a:rPr lang="es-UY" sz="2400" dirty="0"/>
              <a:t>atómica O = 16 g</a:t>
            </a:r>
          </a:p>
        </p:txBody>
      </p:sp>
      <p:sp>
        <p:nvSpPr>
          <p:cNvPr id="6" name="Rectángulo 5"/>
          <p:cNvSpPr/>
          <p:nvPr/>
        </p:nvSpPr>
        <p:spPr>
          <a:xfrm>
            <a:off x="4186335" y="2154113"/>
            <a:ext cx="6469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/>
              <a:t>Para poder usar la fórmula de los gases ideales es necesario convertir la masa de CO</a:t>
            </a:r>
            <a:r>
              <a:rPr lang="es-UY" sz="2400" baseline="-25000" dirty="0"/>
              <a:t>2</a:t>
            </a:r>
            <a:r>
              <a:rPr lang="es-UY" sz="2400" dirty="0"/>
              <a:t> en moles de CO</a:t>
            </a:r>
            <a:r>
              <a:rPr lang="es-UY" sz="2400" baseline="-25000" dirty="0"/>
              <a:t>2</a:t>
            </a:r>
            <a:r>
              <a:rPr lang="es-UY" sz="2400" dirty="0"/>
              <a:t> usando</a:t>
            </a:r>
          </a:p>
        </p:txBody>
      </p:sp>
      <p:sp>
        <p:nvSpPr>
          <p:cNvPr id="7" name="Rectángulo 6"/>
          <p:cNvSpPr/>
          <p:nvPr/>
        </p:nvSpPr>
        <p:spPr>
          <a:xfrm>
            <a:off x="7193427" y="3354442"/>
            <a:ext cx="2274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𝐧 = </a:t>
            </a:r>
            <a:r>
              <a:rPr lang="es-UY" sz="2400" dirty="0" smtClean="0"/>
              <a:t>𝐦𝐚𝐬𝐚/𝐌𝐌 </a:t>
            </a:r>
            <a:endParaRPr lang="es-UY" sz="2400" dirty="0"/>
          </a:p>
        </p:txBody>
      </p:sp>
      <p:sp>
        <p:nvSpPr>
          <p:cNvPr id="8" name="Rectángulo 7"/>
          <p:cNvSpPr/>
          <p:nvPr/>
        </p:nvSpPr>
        <p:spPr>
          <a:xfrm>
            <a:off x="4241978" y="4552365"/>
            <a:ext cx="29514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dirty="0"/>
              <a:t>n = 150 gr </a:t>
            </a:r>
            <a:r>
              <a:rPr lang="es-UY" sz="2400" dirty="0" smtClean="0"/>
              <a:t>/</a:t>
            </a:r>
            <a:r>
              <a:rPr lang="pl-PL" sz="2400" dirty="0" smtClean="0"/>
              <a:t>44 </a:t>
            </a:r>
            <a:r>
              <a:rPr lang="pl-PL" sz="2400" dirty="0"/>
              <a:t>gr/mol </a:t>
            </a:r>
            <a:endParaRPr lang="es-UY" sz="2400" dirty="0"/>
          </a:p>
        </p:txBody>
      </p:sp>
      <p:sp>
        <p:nvSpPr>
          <p:cNvPr id="9" name="Rectángulo 8"/>
          <p:cNvSpPr/>
          <p:nvPr/>
        </p:nvSpPr>
        <p:spPr>
          <a:xfrm>
            <a:off x="8319425" y="4552364"/>
            <a:ext cx="1861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n = 3,41 mol </a:t>
            </a:r>
          </a:p>
        </p:txBody>
      </p:sp>
    </p:spTree>
    <p:extLst>
      <p:ext uri="{BB962C8B-B14F-4D97-AF65-F5344CB8AC3E}">
        <p14:creationId xmlns:p14="http://schemas.microsoft.com/office/powerpoint/2010/main" val="134408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20175" y="1219591"/>
            <a:ext cx="6603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Y la presión debe convertirse en atmosfera: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320175" y="2096668"/>
            <a:ext cx="44951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1 atm </a:t>
            </a:r>
            <a:r>
              <a:rPr lang="es-UY" sz="2400" dirty="0" smtClean="0"/>
              <a:t>/760 </a:t>
            </a:r>
            <a:r>
              <a:rPr lang="es-UY" sz="2400" dirty="0" err="1"/>
              <a:t>mmHg</a:t>
            </a:r>
            <a:r>
              <a:rPr lang="es-UY" sz="2400" dirty="0"/>
              <a:t> = x </a:t>
            </a:r>
            <a:r>
              <a:rPr lang="es-UY" sz="2400" dirty="0" smtClean="0"/>
              <a:t>/720 </a:t>
            </a:r>
            <a:r>
              <a:rPr lang="es-UY" sz="2400" dirty="0" err="1"/>
              <a:t>mmHg</a:t>
            </a:r>
            <a:endParaRPr lang="es-UY" sz="2400" dirty="0"/>
          </a:p>
        </p:txBody>
      </p:sp>
      <p:sp>
        <p:nvSpPr>
          <p:cNvPr id="6" name="Rectángulo 5"/>
          <p:cNvSpPr/>
          <p:nvPr/>
        </p:nvSpPr>
        <p:spPr>
          <a:xfrm>
            <a:off x="7795909" y="2142834"/>
            <a:ext cx="26340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𝐕 = 𝐧 ∙ 𝐑 ∙ 𝐓 </a:t>
            </a:r>
            <a:r>
              <a:rPr lang="es-UY" sz="2800" dirty="0" smtClean="0"/>
              <a:t>/𝐏 </a:t>
            </a:r>
            <a:endParaRPr lang="es-UY" sz="2800" dirty="0"/>
          </a:p>
        </p:txBody>
      </p:sp>
      <p:sp>
        <p:nvSpPr>
          <p:cNvPr id="7" name="Rectángulo 6"/>
          <p:cNvSpPr/>
          <p:nvPr/>
        </p:nvSpPr>
        <p:spPr>
          <a:xfrm>
            <a:off x="1320175" y="3508243"/>
            <a:ext cx="59923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V = </a:t>
            </a:r>
            <a:r>
              <a:rPr lang="es-UY" sz="2400" u="sng" dirty="0"/>
              <a:t>3,41 mol ∙ 0,082 </a:t>
            </a:r>
            <a:r>
              <a:rPr lang="es-UY" sz="2400" u="sng" dirty="0" smtClean="0"/>
              <a:t>(atm </a:t>
            </a:r>
            <a:r>
              <a:rPr lang="es-UY" sz="2400" u="sng" dirty="0"/>
              <a:t>∙ L mol ∙ </a:t>
            </a:r>
            <a:r>
              <a:rPr lang="es-UY" sz="2400" u="sng" dirty="0" smtClean="0"/>
              <a:t>K) </a:t>
            </a:r>
            <a:r>
              <a:rPr lang="es-UY" sz="2400" u="sng" dirty="0"/>
              <a:t>∙ 373 K </a:t>
            </a:r>
            <a:endParaRPr lang="es-UY" sz="2400" u="sng" dirty="0" smtClean="0"/>
          </a:p>
          <a:p>
            <a:r>
              <a:rPr lang="es-UY" sz="2400" dirty="0"/>
              <a:t> </a:t>
            </a:r>
            <a:r>
              <a:rPr lang="es-UY" sz="2400" dirty="0" smtClean="0"/>
              <a:t>                         0,947 atm</a:t>
            </a:r>
            <a:endParaRPr lang="es-UY" sz="2400" dirty="0"/>
          </a:p>
        </p:txBody>
      </p:sp>
      <p:sp>
        <p:nvSpPr>
          <p:cNvPr id="8" name="Rectángulo 7"/>
          <p:cNvSpPr/>
          <p:nvPr/>
        </p:nvSpPr>
        <p:spPr>
          <a:xfrm>
            <a:off x="8908750" y="3816020"/>
            <a:ext cx="16241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V = 110 L</a:t>
            </a:r>
          </a:p>
        </p:txBody>
      </p:sp>
    </p:spTree>
    <p:extLst>
      <p:ext uri="{BB962C8B-B14F-4D97-AF65-F5344CB8AC3E}">
        <p14:creationId xmlns:p14="http://schemas.microsoft.com/office/powerpoint/2010/main" val="79450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15142" y="270789"/>
            <a:ext cx="8951167" cy="12618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UY" sz="2400" dirty="0"/>
              <a:t>Se pide calcular el volumen de una masa de gas cuando la presión disminuye, manteniéndose constante la temperatura y la masa del gas</a:t>
            </a:r>
            <a:r>
              <a:rPr lang="es-UY" dirty="0"/>
              <a:t>. </a:t>
            </a:r>
            <a:r>
              <a:rPr lang="es-UY" dirty="0" smtClean="0"/>
              <a:t>                                   							</a:t>
            </a:r>
            <a:r>
              <a:rPr lang="es-UY" sz="2800" b="1" i="1" dirty="0" smtClean="0">
                <a:solidFill>
                  <a:srgbClr val="0070C0"/>
                </a:solidFill>
              </a:rPr>
              <a:t>𝑷𝟏 </a:t>
            </a:r>
            <a:r>
              <a:rPr lang="es-UY" sz="2800" b="1" i="1" dirty="0">
                <a:solidFill>
                  <a:srgbClr val="0070C0"/>
                </a:solidFill>
              </a:rPr>
              <a:t>∙ 𝑽𝟏 = 𝑷𝟐 ∙ 𝑽𝟐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415143" y="2152652"/>
            <a:ext cx="1393372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UY" b="1" i="1" dirty="0"/>
              <a:t>Datos:</a:t>
            </a:r>
            <a:r>
              <a:rPr lang="es-UY" dirty="0"/>
              <a:t> </a:t>
            </a:r>
            <a:endParaRPr lang="es-UY" dirty="0" smtClean="0"/>
          </a:p>
          <a:p>
            <a:r>
              <a:rPr lang="es-UY" dirty="0" smtClean="0"/>
              <a:t>V</a:t>
            </a:r>
            <a:r>
              <a:rPr lang="es-UY" baseline="-25000" dirty="0" smtClean="0"/>
              <a:t>1</a:t>
            </a:r>
            <a:r>
              <a:rPr lang="es-UY" dirty="0" smtClean="0"/>
              <a:t> </a:t>
            </a:r>
            <a:r>
              <a:rPr lang="es-UY" dirty="0"/>
              <a:t>= 10 </a:t>
            </a:r>
            <a:r>
              <a:rPr lang="es-UY" dirty="0" smtClean="0"/>
              <a:t>L</a:t>
            </a:r>
          </a:p>
          <a:p>
            <a:r>
              <a:rPr lang="es-UY" dirty="0" smtClean="0"/>
              <a:t>P</a:t>
            </a:r>
            <a:r>
              <a:rPr lang="es-UY" baseline="-25000" dirty="0" smtClean="0"/>
              <a:t>1</a:t>
            </a:r>
            <a:r>
              <a:rPr lang="es-UY" dirty="0" smtClean="0"/>
              <a:t> </a:t>
            </a:r>
            <a:r>
              <a:rPr lang="es-UY" dirty="0"/>
              <a:t>= 4,0 atm. </a:t>
            </a:r>
            <a:endParaRPr lang="es-UY" dirty="0" smtClean="0"/>
          </a:p>
          <a:p>
            <a:r>
              <a:rPr lang="es-UY" dirty="0" smtClean="0"/>
              <a:t>P</a:t>
            </a:r>
            <a:r>
              <a:rPr lang="es-UY" baseline="-25000" dirty="0" smtClean="0"/>
              <a:t>2</a:t>
            </a:r>
            <a:r>
              <a:rPr lang="es-UY" dirty="0" smtClean="0"/>
              <a:t> </a:t>
            </a:r>
            <a:r>
              <a:rPr lang="es-UY" dirty="0"/>
              <a:t>= 2,0 atm.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4993885" y="2891316"/>
            <a:ext cx="4374050" cy="139143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UY" sz="2800" dirty="0"/>
              <a:t>4,0 atm ∙ 10 L = 2,0 atm </a:t>
            </a:r>
            <a:r>
              <a:rPr lang="es-UY" sz="2800" dirty="0" smtClean="0"/>
              <a:t>∙ V2</a:t>
            </a:r>
          </a:p>
          <a:p>
            <a:r>
              <a:rPr lang="es-UY" sz="2800" dirty="0" smtClean="0"/>
              <a:t> </a:t>
            </a:r>
            <a:r>
              <a:rPr lang="es-UY" sz="2800" dirty="0"/>
              <a:t>V2 = 4 atm ∙ 10 L </a:t>
            </a:r>
            <a:r>
              <a:rPr lang="es-UY" sz="2800" dirty="0" smtClean="0"/>
              <a:t>/2 </a:t>
            </a:r>
            <a:r>
              <a:rPr lang="es-UY" sz="2800" dirty="0"/>
              <a:t>atm </a:t>
            </a:r>
            <a:endParaRPr lang="es-UY" sz="2800" dirty="0" smtClean="0"/>
          </a:p>
          <a:p>
            <a:r>
              <a:rPr lang="es-UY" sz="2800" dirty="0" smtClean="0"/>
              <a:t>V2 </a:t>
            </a:r>
            <a:r>
              <a:rPr lang="es-UY" sz="2800" dirty="0"/>
              <a:t>= 20 L </a:t>
            </a:r>
          </a:p>
        </p:txBody>
      </p:sp>
    </p:spTree>
    <p:extLst>
      <p:ext uri="{BB962C8B-B14F-4D97-AF65-F5344CB8AC3E}">
        <p14:creationId xmlns:p14="http://schemas.microsoft.com/office/powerpoint/2010/main" val="282006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293844" y="420078"/>
            <a:ext cx="94643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</a:t>
            </a:r>
            <a:r>
              <a:rPr lang="es-UY" sz="2800" dirty="0" smtClean="0">
                <a:solidFill>
                  <a:srgbClr val="C00000"/>
                </a:solidFill>
              </a:rPr>
              <a:t>13</a:t>
            </a:r>
            <a:r>
              <a:rPr lang="es-UY" sz="2800" dirty="0" smtClean="0"/>
              <a:t>.  Cierto </a:t>
            </a:r>
            <a:r>
              <a:rPr lang="es-UY" sz="2800" dirty="0"/>
              <a:t>recipiente de 10,00 L estalla si la presión interna es mayor de 50,0 atm. </a:t>
            </a:r>
            <a:r>
              <a:rPr lang="es-UY" sz="2800" dirty="0" smtClean="0"/>
              <a:t>    ¿</a:t>
            </a:r>
            <a:r>
              <a:rPr lang="es-UY" sz="2800" dirty="0"/>
              <a:t>Cuál es la masa más grande de Helio que se puede introducir en el recipiente a 19 </a:t>
            </a:r>
            <a:r>
              <a:rPr lang="es-UY" sz="2800" dirty="0" err="1"/>
              <a:t>ºC</a:t>
            </a:r>
            <a:r>
              <a:rPr lang="es-UY" sz="2800" dirty="0"/>
              <a:t>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67445" y="2087338"/>
            <a:ext cx="260673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>
                <a:solidFill>
                  <a:srgbClr val="C00000"/>
                </a:solidFill>
              </a:rPr>
              <a:t>Datos</a:t>
            </a:r>
            <a:r>
              <a:rPr lang="es-UY" sz="2400" dirty="0"/>
              <a:t>: </a:t>
            </a:r>
            <a:r>
              <a:rPr lang="es-UY" sz="2400" dirty="0" smtClean="0"/>
              <a:t> V</a:t>
            </a:r>
            <a:r>
              <a:rPr lang="es-UY" sz="2400" dirty="0"/>
              <a:t>= 10,00 L </a:t>
            </a:r>
            <a:endParaRPr lang="es-UY" sz="2400" dirty="0" smtClean="0"/>
          </a:p>
          <a:p>
            <a:r>
              <a:rPr lang="es-UY" sz="2400" dirty="0" smtClean="0"/>
              <a:t>        P </a:t>
            </a:r>
            <a:r>
              <a:rPr lang="es-UY" sz="2400" dirty="0"/>
              <a:t>= 50,0 atm </a:t>
            </a:r>
            <a:endParaRPr lang="es-UY" sz="2400" dirty="0" smtClean="0"/>
          </a:p>
          <a:p>
            <a:r>
              <a:rPr lang="es-UY" sz="2400" dirty="0" smtClean="0"/>
              <a:t>           T </a:t>
            </a:r>
            <a:r>
              <a:rPr lang="es-UY" sz="2400" dirty="0"/>
              <a:t>= </a:t>
            </a:r>
            <a:r>
              <a:rPr lang="es-UY" sz="2400" dirty="0" smtClean="0"/>
              <a:t>292 </a:t>
            </a:r>
            <a:r>
              <a:rPr lang="es-UY" sz="2800" dirty="0" smtClean="0"/>
              <a:t>K</a:t>
            </a:r>
          </a:p>
          <a:p>
            <a:r>
              <a:rPr lang="es-UY" sz="2800" dirty="0" err="1" smtClean="0"/>
              <a:t>Ma</a:t>
            </a:r>
            <a:r>
              <a:rPr lang="es-UY" sz="2800" dirty="0" smtClean="0"/>
              <a:t> He </a:t>
            </a:r>
            <a:r>
              <a:rPr lang="es-UY" sz="2800" dirty="0"/>
              <a:t>= </a:t>
            </a:r>
            <a:r>
              <a:rPr lang="es-UY" sz="2800" dirty="0" smtClean="0"/>
              <a:t>4,002 </a:t>
            </a:r>
            <a:r>
              <a:rPr lang="es-UY" sz="2800" dirty="0"/>
              <a:t>g</a:t>
            </a:r>
          </a:p>
          <a:p>
            <a:endParaRPr lang="es-UY" sz="2800" dirty="0"/>
          </a:p>
        </p:txBody>
      </p:sp>
      <p:sp>
        <p:nvSpPr>
          <p:cNvPr id="6" name="Rectángulo 5"/>
          <p:cNvSpPr/>
          <p:nvPr/>
        </p:nvSpPr>
        <p:spPr>
          <a:xfrm>
            <a:off x="4037045" y="2155572"/>
            <a:ext cx="7038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/>
              <a:t>Utilizando la fórmula de las gases ideales, se calculan los moles del gas que estarían en esas condiciones, y luego se convierten los moles en masa usando el peso atómico del He</a:t>
            </a:r>
            <a:r>
              <a:rPr lang="es-UY" dirty="0"/>
              <a:t>.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984562" y="4280032"/>
            <a:ext cx="14526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𝐧 = </a:t>
            </a:r>
            <a:r>
              <a:rPr lang="es-UY" sz="2400" u="sng" dirty="0"/>
              <a:t>𝐏 ∙ 𝐕 </a:t>
            </a:r>
            <a:endParaRPr lang="es-UY" sz="2400" u="sng" dirty="0" smtClean="0"/>
          </a:p>
          <a:p>
            <a:r>
              <a:rPr lang="es-UY" sz="2400" dirty="0"/>
              <a:t> </a:t>
            </a:r>
            <a:r>
              <a:rPr lang="es-UY" sz="2400" dirty="0" smtClean="0"/>
              <a:t>     𝐑 </a:t>
            </a:r>
            <a:r>
              <a:rPr lang="es-UY" sz="2400" dirty="0"/>
              <a:t>∙ 𝐓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074175" y="4280032"/>
            <a:ext cx="43716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/>
              <a:t>n = </a:t>
            </a:r>
            <a:r>
              <a:rPr lang="es-UY" sz="2400" dirty="0" smtClean="0"/>
              <a:t>    </a:t>
            </a:r>
            <a:r>
              <a:rPr lang="es-UY" sz="2400" u="sng" dirty="0" smtClean="0"/>
              <a:t>50,00 </a:t>
            </a:r>
            <a:r>
              <a:rPr lang="es-UY" sz="2400" u="sng" dirty="0"/>
              <a:t>atm ∙ 10,00 L </a:t>
            </a:r>
            <a:endParaRPr lang="es-UY" sz="2400" u="sng" dirty="0" smtClean="0"/>
          </a:p>
          <a:p>
            <a:r>
              <a:rPr lang="es-UY" sz="2400" dirty="0" smtClean="0"/>
              <a:t>     0,082 (atm </a:t>
            </a:r>
            <a:r>
              <a:rPr lang="es-UY" sz="2400" dirty="0"/>
              <a:t>L mol </a:t>
            </a:r>
            <a:r>
              <a:rPr lang="es-UY" sz="2400" dirty="0" smtClean="0"/>
              <a:t>K) </a:t>
            </a:r>
            <a:r>
              <a:rPr lang="es-UY" sz="2400" dirty="0"/>
              <a:t>∙ 292 K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197125" y="4168064"/>
            <a:ext cx="2196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n = 20,88 moles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8197125" y="4841728"/>
            <a:ext cx="22990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masa = 83,56 </a:t>
            </a:r>
            <a:r>
              <a:rPr lang="es-UY" sz="2400" dirty="0" err="1" smtClean="0"/>
              <a:t>g</a:t>
            </a:r>
            <a:r>
              <a:rPr lang="es-UY" sz="2400" baseline="-25000" dirty="0" err="1" smtClean="0"/>
              <a:t>He</a:t>
            </a:r>
            <a:endParaRPr lang="es-UY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374113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68490" y="401417"/>
            <a:ext cx="98748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</a:t>
            </a:r>
            <a:r>
              <a:rPr lang="es-UY" sz="2800" dirty="0" smtClean="0">
                <a:solidFill>
                  <a:srgbClr val="C00000"/>
                </a:solidFill>
              </a:rPr>
              <a:t>14. </a:t>
            </a:r>
            <a:r>
              <a:rPr lang="es-UY" sz="2800" dirty="0"/>
              <a:t>El ozono presente en la estratosfera absorbe buena parte de la radiación solar dañina. ¿Cuántas moléculas de ozono hay en 1 L de aire a 250K y 0,76 mm de Hg?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43295" y="2040685"/>
            <a:ext cx="230543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 err="1">
                <a:solidFill>
                  <a:srgbClr val="C00000"/>
                </a:solidFill>
              </a:rPr>
              <a:t>Datos</a:t>
            </a:r>
            <a:r>
              <a:rPr lang="pt-BR" sz="2400" dirty="0">
                <a:solidFill>
                  <a:srgbClr val="C00000"/>
                </a:solidFill>
              </a:rPr>
              <a:t>:</a:t>
            </a:r>
            <a:r>
              <a:rPr lang="pt-BR" sz="2400" dirty="0"/>
              <a:t> </a:t>
            </a:r>
            <a:r>
              <a:rPr lang="pt-BR" sz="2400" dirty="0" smtClean="0"/>
              <a:t> </a:t>
            </a:r>
            <a:r>
              <a:rPr lang="pt-BR" sz="2400" dirty="0"/>
              <a:t>V= 1,0 </a:t>
            </a:r>
            <a:r>
              <a:rPr lang="pt-BR" sz="2400" dirty="0" smtClean="0"/>
              <a:t>L</a:t>
            </a:r>
          </a:p>
          <a:p>
            <a:r>
              <a:rPr lang="pt-BR" sz="2400" dirty="0" smtClean="0"/>
              <a:t> </a:t>
            </a:r>
            <a:r>
              <a:rPr lang="pt-BR" sz="2400" dirty="0"/>
              <a:t>P = 0,76 mmHg </a:t>
            </a:r>
            <a:endParaRPr lang="pt-BR" sz="2400" dirty="0" smtClean="0"/>
          </a:p>
          <a:p>
            <a:r>
              <a:rPr lang="pt-BR" sz="2400" dirty="0" smtClean="0"/>
              <a:t>T </a:t>
            </a:r>
            <a:r>
              <a:rPr lang="pt-BR" sz="2400" dirty="0"/>
              <a:t>= 250 K</a:t>
            </a:r>
            <a:endParaRPr lang="es-UY" sz="2400" dirty="0"/>
          </a:p>
        </p:txBody>
      </p:sp>
      <p:sp>
        <p:nvSpPr>
          <p:cNvPr id="6" name="Rectángulo 5"/>
          <p:cNvSpPr/>
          <p:nvPr/>
        </p:nvSpPr>
        <p:spPr>
          <a:xfrm>
            <a:off x="3691811" y="2219426"/>
            <a:ext cx="5694785" cy="162478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UY" sz="2400" dirty="0"/>
              <a:t>Para convertir la presión en unidades de atm se tiene: </a:t>
            </a:r>
            <a:endParaRPr lang="es-UY" sz="2400" dirty="0" smtClean="0"/>
          </a:p>
          <a:p>
            <a:r>
              <a:rPr lang="es-UY" sz="2400" dirty="0" smtClean="0"/>
              <a:t>1 </a:t>
            </a:r>
            <a:r>
              <a:rPr lang="es-UY" sz="2400" dirty="0"/>
              <a:t>atm → 760 </a:t>
            </a:r>
            <a:r>
              <a:rPr lang="es-UY" sz="2400" dirty="0" err="1"/>
              <a:t>mmHg</a:t>
            </a:r>
            <a:r>
              <a:rPr lang="es-UY" sz="2400" dirty="0"/>
              <a:t> </a:t>
            </a:r>
            <a:endParaRPr lang="es-UY" sz="2400" dirty="0" smtClean="0"/>
          </a:p>
          <a:p>
            <a:r>
              <a:rPr lang="es-UY" sz="2400" dirty="0" smtClean="0"/>
              <a:t>x </a:t>
            </a:r>
            <a:r>
              <a:rPr lang="es-UY" sz="2400" dirty="0"/>
              <a:t>atm → 0,76 </a:t>
            </a:r>
            <a:r>
              <a:rPr lang="es-UY" sz="2400" dirty="0" err="1"/>
              <a:t>mmHg</a:t>
            </a:r>
            <a:r>
              <a:rPr lang="es-UY" sz="2400" dirty="0"/>
              <a:t> </a:t>
            </a:r>
            <a:r>
              <a:rPr lang="es-UY" sz="2400" dirty="0" smtClean="0"/>
              <a:t>            x </a:t>
            </a:r>
            <a:r>
              <a:rPr lang="es-UY" sz="2400" dirty="0"/>
              <a:t>= 0,001 atm</a:t>
            </a:r>
          </a:p>
        </p:txBody>
      </p:sp>
      <p:sp>
        <p:nvSpPr>
          <p:cNvPr id="7" name="Rectángulo 6"/>
          <p:cNvSpPr/>
          <p:nvPr/>
        </p:nvSpPr>
        <p:spPr>
          <a:xfrm>
            <a:off x="883298" y="4088469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UY" sz="2400" dirty="0"/>
              <a:t>Utilizando la fórmula de los gases ideales, se calculan los moles del gas O</a:t>
            </a:r>
            <a:r>
              <a:rPr lang="es-UY" sz="2400" baseline="-25000" dirty="0"/>
              <a:t>3</a:t>
            </a:r>
            <a:r>
              <a:rPr lang="es-UY" sz="2400" dirty="0"/>
              <a:t> que estarían en esas condiciones, y luego utilizando el número de Avogadro se determina la cantidad de moléculas de O</a:t>
            </a:r>
            <a:r>
              <a:rPr lang="es-UY" sz="2400" baseline="-25000" dirty="0"/>
              <a:t>3</a:t>
            </a:r>
            <a:r>
              <a:rPr lang="es-UY" sz="2400" dirty="0"/>
              <a:t> presentes.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7604488" y="4457313"/>
            <a:ext cx="14526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𝐧 = </a:t>
            </a:r>
            <a:r>
              <a:rPr lang="es-UY" sz="2400" u="sng" dirty="0"/>
              <a:t>𝐏 ∙ 𝐕 </a:t>
            </a:r>
            <a:endParaRPr lang="es-UY" sz="2400" u="sng" dirty="0" smtClean="0"/>
          </a:p>
          <a:p>
            <a:r>
              <a:rPr lang="es-UY" sz="2400" dirty="0"/>
              <a:t> </a:t>
            </a:r>
            <a:r>
              <a:rPr lang="es-UY" sz="2400" dirty="0" smtClean="0"/>
              <a:t>      𝐑 </a:t>
            </a:r>
            <a:r>
              <a:rPr lang="es-UY" sz="2400" dirty="0"/>
              <a:t>∙ </a:t>
            </a:r>
            <a:r>
              <a:rPr lang="es-UY" sz="2400" dirty="0" smtClean="0"/>
              <a:t>T</a:t>
            </a:r>
            <a:endParaRPr lang="es-UY" sz="2400" dirty="0"/>
          </a:p>
        </p:txBody>
      </p:sp>
    </p:spTree>
    <p:extLst>
      <p:ext uri="{BB962C8B-B14F-4D97-AF65-F5344CB8AC3E}">
        <p14:creationId xmlns:p14="http://schemas.microsoft.com/office/powerpoint/2010/main" val="296319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012747" y="706407"/>
            <a:ext cx="47892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/>
              <a:t>n = </a:t>
            </a:r>
            <a:r>
              <a:rPr lang="es-UY" sz="2800" dirty="0" smtClean="0"/>
              <a:t>       </a:t>
            </a:r>
            <a:r>
              <a:rPr lang="es-UY" sz="2800" u="sng" dirty="0" smtClean="0"/>
              <a:t>0,001 </a:t>
            </a:r>
            <a:r>
              <a:rPr lang="es-UY" sz="2800" u="sng" dirty="0"/>
              <a:t>atm ∙ 1,0 L </a:t>
            </a:r>
            <a:endParaRPr lang="es-UY" sz="2800" u="sng" dirty="0" smtClean="0"/>
          </a:p>
          <a:p>
            <a:r>
              <a:rPr lang="es-UY" sz="2800" dirty="0" smtClean="0"/>
              <a:t>     0,082(</a:t>
            </a:r>
            <a:r>
              <a:rPr lang="es-UY" sz="2800" dirty="0" err="1" smtClean="0"/>
              <a:t>atmL</a:t>
            </a:r>
            <a:r>
              <a:rPr lang="es-UY" sz="2800" dirty="0" smtClean="0"/>
              <a:t> </a:t>
            </a:r>
            <a:r>
              <a:rPr lang="es-UY" sz="2800" dirty="0"/>
              <a:t>mol </a:t>
            </a:r>
            <a:r>
              <a:rPr lang="es-UY" sz="2800" dirty="0" smtClean="0"/>
              <a:t>K)∙250 </a:t>
            </a:r>
            <a:r>
              <a:rPr lang="es-UY" sz="2800" dirty="0"/>
              <a:t>K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137918" y="921850"/>
            <a:ext cx="3493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/>
              <a:t>n = 5,00 ∙ 10</a:t>
            </a:r>
            <a:r>
              <a:rPr lang="pt-BR" sz="2800" baseline="30000" dirty="0"/>
              <a:t>−5</a:t>
            </a:r>
            <a:r>
              <a:rPr lang="pt-BR" sz="2800" dirty="0"/>
              <a:t> moles </a:t>
            </a:r>
            <a:endParaRPr lang="es-UY" sz="2800" dirty="0"/>
          </a:p>
        </p:txBody>
      </p:sp>
      <p:sp>
        <p:nvSpPr>
          <p:cNvPr id="6" name="Rectángulo 5"/>
          <p:cNvSpPr/>
          <p:nvPr/>
        </p:nvSpPr>
        <p:spPr>
          <a:xfrm>
            <a:off x="1368489" y="2891097"/>
            <a:ext cx="66091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/>
              <a:t>1 mol de gas </a:t>
            </a:r>
            <a:r>
              <a:rPr lang="es-UY" sz="2400" dirty="0" smtClean="0"/>
              <a:t>     → </a:t>
            </a:r>
            <a:r>
              <a:rPr lang="es-UY" sz="2400" dirty="0"/>
              <a:t>6,02 ∙ 10</a:t>
            </a:r>
            <a:r>
              <a:rPr lang="es-UY" sz="2400" baseline="30000" dirty="0"/>
              <a:t>23</a:t>
            </a:r>
            <a:r>
              <a:rPr lang="es-UY" sz="2400" dirty="0"/>
              <a:t> moléculas de </a:t>
            </a:r>
            <a:r>
              <a:rPr lang="es-UY" sz="2400" dirty="0" smtClean="0"/>
              <a:t>gas</a:t>
            </a:r>
          </a:p>
          <a:p>
            <a:r>
              <a:rPr lang="es-UY" sz="2400" dirty="0" smtClean="0"/>
              <a:t> </a:t>
            </a:r>
            <a:r>
              <a:rPr lang="es-UY" sz="2400" dirty="0"/>
              <a:t>5,00 ∙ 10</a:t>
            </a:r>
            <a:r>
              <a:rPr lang="es-UY" sz="2400" baseline="30000" dirty="0"/>
              <a:t>−5</a:t>
            </a:r>
            <a:r>
              <a:rPr lang="es-UY" sz="2400" dirty="0"/>
              <a:t> mol de gas → x moléculas de gas</a:t>
            </a:r>
          </a:p>
        </p:txBody>
      </p:sp>
      <p:sp>
        <p:nvSpPr>
          <p:cNvPr id="7" name="Rectángulo 6"/>
          <p:cNvSpPr/>
          <p:nvPr/>
        </p:nvSpPr>
        <p:spPr>
          <a:xfrm>
            <a:off x="7137918" y="4606604"/>
            <a:ext cx="4261103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pt-BR" sz="2400" dirty="0"/>
              <a:t>𝑥 = 2,94 ∙ 10</a:t>
            </a:r>
            <a:r>
              <a:rPr lang="pt-BR" sz="2400" baseline="30000" dirty="0"/>
              <a:t>19</a:t>
            </a:r>
            <a:r>
              <a:rPr lang="pt-BR" sz="2400" dirty="0"/>
              <a:t> moléculas de </a:t>
            </a:r>
            <a:r>
              <a:rPr lang="pt-BR" sz="2400" dirty="0" err="1"/>
              <a:t>gas</a:t>
            </a:r>
            <a:endParaRPr lang="es-UY" sz="2400" dirty="0"/>
          </a:p>
        </p:txBody>
      </p:sp>
    </p:spTree>
    <p:extLst>
      <p:ext uri="{BB962C8B-B14F-4D97-AF65-F5344CB8AC3E}">
        <p14:creationId xmlns:p14="http://schemas.microsoft.com/office/powerpoint/2010/main" val="2055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52464" y="420078"/>
            <a:ext cx="9604311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2</a:t>
            </a:r>
            <a:r>
              <a:rPr lang="es-UY" sz="2800" dirty="0"/>
              <a:t>. </a:t>
            </a:r>
            <a:r>
              <a:rPr lang="es-UY" sz="2800" dirty="0" smtClean="0"/>
              <a:t> Se </a:t>
            </a:r>
            <a:r>
              <a:rPr lang="es-UY" sz="2800" dirty="0"/>
              <a:t>tiene un gas a 10°C en un cilindro con émbolo móvil. Suponiendo que la presión permanece constante, ¿cuál será la temperatura a la que el volumen aumentará al doble?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452464" y="2024943"/>
            <a:ext cx="960431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002060"/>
                </a:solidFill>
              </a:rPr>
              <a:t>RECUERDA QUE</a:t>
            </a:r>
            <a:r>
              <a:rPr lang="es-UY" sz="2800" dirty="0"/>
              <a:t>: </a:t>
            </a:r>
            <a:r>
              <a:rPr lang="es-UY" sz="2800" dirty="0">
                <a:solidFill>
                  <a:srgbClr val="FF0000"/>
                </a:solidFill>
              </a:rPr>
              <a:t>la Ley de Charles </a:t>
            </a:r>
            <a:r>
              <a:rPr lang="es-UY" sz="2800" dirty="0"/>
              <a:t>establece que para una masa fija de gas, a presión constante, el volumen de un gas es directamente proporcional a la temperatura.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452464" y="3791349"/>
            <a:ext cx="96043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/>
              <a:t>En este problema, se pide determinar la temperatura a la cual un determinado gas aumenta su volumen al doble del inicial, eso significa que V</a:t>
            </a:r>
            <a:r>
              <a:rPr lang="es-UY" sz="2400" baseline="-25000" dirty="0"/>
              <a:t>2</a:t>
            </a:r>
            <a:r>
              <a:rPr lang="es-UY" sz="2400" dirty="0"/>
              <a:t> es igual a dos veces (doble) el volumen inicial, considerando que la presión y la masa del gas permanecen constantes, se debe aplicar la ley de Charles.</a:t>
            </a:r>
          </a:p>
        </p:txBody>
      </p:sp>
    </p:spTree>
    <p:extLst>
      <p:ext uri="{BB962C8B-B14F-4D97-AF65-F5344CB8AC3E}">
        <p14:creationId xmlns:p14="http://schemas.microsoft.com/office/powerpoint/2010/main" val="92365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545529" y="790384"/>
            <a:ext cx="2974944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UY" sz="3200" dirty="0"/>
              <a:t>𝐕𝟏 𝐓𝟏 = 𝐕𝟐 </a:t>
            </a:r>
            <a:r>
              <a:rPr lang="es-UY" sz="3200" dirty="0" smtClean="0"/>
              <a:t>𝐓2</a:t>
            </a:r>
            <a:endParaRPr lang="es-UY" sz="3200" dirty="0"/>
          </a:p>
        </p:txBody>
      </p:sp>
      <p:sp>
        <p:nvSpPr>
          <p:cNvPr id="5" name="Rectángulo 4"/>
          <p:cNvSpPr/>
          <p:nvPr/>
        </p:nvSpPr>
        <p:spPr>
          <a:xfrm>
            <a:off x="731177" y="2003363"/>
            <a:ext cx="21893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dirty="0">
                <a:solidFill>
                  <a:srgbClr val="C00000"/>
                </a:solidFill>
              </a:rPr>
              <a:t>Datos: </a:t>
            </a:r>
            <a:r>
              <a:rPr lang="es-UY" dirty="0" smtClean="0">
                <a:solidFill>
                  <a:srgbClr val="C00000"/>
                </a:solidFill>
              </a:rPr>
              <a:t>   </a:t>
            </a:r>
            <a:r>
              <a:rPr lang="es-UY" dirty="0" smtClean="0"/>
              <a:t>T</a:t>
            </a:r>
            <a:r>
              <a:rPr lang="es-UY" baseline="-25000" dirty="0" smtClean="0"/>
              <a:t>1</a:t>
            </a:r>
            <a:r>
              <a:rPr lang="es-UY" dirty="0" smtClean="0"/>
              <a:t> </a:t>
            </a:r>
            <a:r>
              <a:rPr lang="es-UY" dirty="0"/>
              <a:t>= </a:t>
            </a:r>
            <a:r>
              <a:rPr lang="es-UY" dirty="0" smtClean="0"/>
              <a:t>283K </a:t>
            </a:r>
          </a:p>
          <a:p>
            <a:r>
              <a:rPr lang="es-UY" dirty="0" smtClean="0"/>
              <a:t>              V</a:t>
            </a:r>
            <a:r>
              <a:rPr lang="es-UY" baseline="-25000" dirty="0" smtClean="0"/>
              <a:t>2</a:t>
            </a:r>
            <a:r>
              <a:rPr lang="es-UY" dirty="0" smtClean="0"/>
              <a:t> </a:t>
            </a:r>
            <a:r>
              <a:rPr lang="es-UY" dirty="0"/>
              <a:t>= 2 V</a:t>
            </a:r>
            <a:r>
              <a:rPr lang="es-UY" baseline="-25000" dirty="0"/>
              <a:t>1</a:t>
            </a:r>
          </a:p>
        </p:txBody>
      </p:sp>
      <p:sp>
        <p:nvSpPr>
          <p:cNvPr id="6" name="Rectángulo 5"/>
          <p:cNvSpPr/>
          <p:nvPr/>
        </p:nvSpPr>
        <p:spPr>
          <a:xfrm>
            <a:off x="4545529" y="2141862"/>
            <a:ext cx="33083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3200" dirty="0">
                <a:solidFill>
                  <a:schemeClr val="dk1"/>
                </a:solidFill>
              </a:rPr>
              <a:t>V</a:t>
            </a:r>
            <a:r>
              <a:rPr lang="es-UY" sz="3200" baseline="-25000" dirty="0">
                <a:solidFill>
                  <a:schemeClr val="dk1"/>
                </a:solidFill>
              </a:rPr>
              <a:t>1</a:t>
            </a:r>
            <a:r>
              <a:rPr lang="es-UY" sz="3200" dirty="0">
                <a:solidFill>
                  <a:schemeClr val="dk1"/>
                </a:solidFill>
              </a:rPr>
              <a:t> 283 K = 2 V</a:t>
            </a:r>
            <a:r>
              <a:rPr lang="es-UY" sz="3200" baseline="-25000" dirty="0">
                <a:solidFill>
                  <a:schemeClr val="dk1"/>
                </a:solidFill>
              </a:rPr>
              <a:t>1</a:t>
            </a:r>
            <a:r>
              <a:rPr lang="es-UY" sz="3200" dirty="0">
                <a:solidFill>
                  <a:schemeClr val="dk1"/>
                </a:solidFill>
              </a:rPr>
              <a:t> T</a:t>
            </a:r>
            <a:r>
              <a:rPr lang="es-UY" sz="3200" baseline="-25000" dirty="0">
                <a:solidFill>
                  <a:schemeClr val="dk1"/>
                </a:solidFill>
              </a:rPr>
              <a:t>2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581655" y="3703281"/>
            <a:ext cx="26776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/>
              <a:t>T</a:t>
            </a:r>
            <a:r>
              <a:rPr lang="de-DE" sz="2400" baseline="-25000" dirty="0"/>
              <a:t>2</a:t>
            </a:r>
            <a:r>
              <a:rPr lang="de-DE" sz="2400" dirty="0"/>
              <a:t> = 283 K ∙ 2 </a:t>
            </a:r>
            <a:r>
              <a:rPr lang="de-DE" sz="2400" dirty="0" smtClean="0"/>
              <a:t>V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/V</a:t>
            </a:r>
            <a:r>
              <a:rPr lang="de-DE" sz="2400" baseline="-25000" dirty="0" smtClean="0"/>
              <a:t>1</a:t>
            </a:r>
            <a:endParaRPr lang="es-UY" sz="2400" baseline="-25000" dirty="0"/>
          </a:p>
        </p:txBody>
      </p:sp>
      <p:sp>
        <p:nvSpPr>
          <p:cNvPr id="8" name="Rectángulo 7"/>
          <p:cNvSpPr/>
          <p:nvPr/>
        </p:nvSpPr>
        <p:spPr>
          <a:xfrm>
            <a:off x="6630582" y="4261371"/>
            <a:ext cx="1622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T</a:t>
            </a:r>
            <a:r>
              <a:rPr lang="es-UY" sz="2400" baseline="-25000" dirty="0"/>
              <a:t>2</a:t>
            </a:r>
            <a:r>
              <a:rPr lang="es-UY" sz="2400" dirty="0"/>
              <a:t> = 566 K</a:t>
            </a:r>
          </a:p>
        </p:txBody>
      </p:sp>
    </p:spTree>
    <p:extLst>
      <p:ext uri="{BB962C8B-B14F-4D97-AF65-F5344CB8AC3E}">
        <p14:creationId xmlns:p14="http://schemas.microsoft.com/office/powerpoint/2010/main" val="180324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05812" y="448069"/>
            <a:ext cx="7775510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3</a:t>
            </a:r>
            <a:r>
              <a:rPr lang="es-UY" sz="2800" dirty="0"/>
              <a:t>. </a:t>
            </a:r>
            <a:r>
              <a:rPr lang="es-UY" sz="2800" dirty="0" smtClean="0"/>
              <a:t>  El </a:t>
            </a:r>
            <a:r>
              <a:rPr lang="es-UY" sz="2800" dirty="0"/>
              <a:t>volumen de un gas a 35°C y 1 atm. de presión es de 200 L </a:t>
            </a:r>
            <a:r>
              <a:rPr lang="es-UY" sz="2800" dirty="0" smtClean="0"/>
              <a:t>  ¿</a:t>
            </a:r>
            <a:r>
              <a:rPr lang="es-UY" sz="2800" dirty="0"/>
              <a:t>Qué volumen ocupará el gas a 65°C y a una presión de 750 </a:t>
            </a:r>
            <a:r>
              <a:rPr lang="es-UY" sz="2800" dirty="0" err="1"/>
              <a:t>mmHg</a:t>
            </a:r>
            <a:r>
              <a:rPr lang="es-UY" sz="2800" dirty="0"/>
              <a:t>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405812" y="2690336"/>
            <a:ext cx="9622973" cy="1984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/>
              <a:t>Se pide calcular el volumen que ocupará un gas cuando su presión y temperatura cambia de las condiciones iniciales, para esto, primero se deben convertir las temperaturas a Kelvin y las presiones dejarlas en las mismas unidades. Puede ser cualquier unidad de presión pero ambas en las mismas unidades</a:t>
            </a:r>
            <a:r>
              <a:rPr lang="es-U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556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59362" y="2014153"/>
            <a:ext cx="2429071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UY" dirty="0">
                <a:solidFill>
                  <a:srgbClr val="C00000"/>
                </a:solidFill>
              </a:rPr>
              <a:t>Datos:</a:t>
            </a:r>
            <a:r>
              <a:rPr lang="es-UY" dirty="0"/>
              <a:t> </a:t>
            </a:r>
            <a:r>
              <a:rPr lang="es-UY" dirty="0" smtClean="0"/>
              <a:t>  V</a:t>
            </a:r>
            <a:r>
              <a:rPr lang="es-UY" baseline="-25000" dirty="0" smtClean="0"/>
              <a:t>1</a:t>
            </a:r>
            <a:r>
              <a:rPr lang="es-UY" dirty="0" smtClean="0"/>
              <a:t> </a:t>
            </a:r>
            <a:r>
              <a:rPr lang="es-UY" dirty="0"/>
              <a:t>= 200L </a:t>
            </a:r>
            <a:endParaRPr lang="es-UY" dirty="0" smtClean="0"/>
          </a:p>
          <a:p>
            <a:r>
              <a:rPr lang="es-UY" dirty="0" smtClean="0"/>
              <a:t>            T</a:t>
            </a:r>
            <a:r>
              <a:rPr lang="es-UY" baseline="-25000" dirty="0" smtClean="0"/>
              <a:t>1</a:t>
            </a:r>
            <a:r>
              <a:rPr lang="es-UY" dirty="0" smtClean="0"/>
              <a:t> </a:t>
            </a:r>
            <a:r>
              <a:rPr lang="es-UY" dirty="0"/>
              <a:t>= </a:t>
            </a:r>
            <a:r>
              <a:rPr lang="es-UY" dirty="0" smtClean="0"/>
              <a:t>308K </a:t>
            </a:r>
          </a:p>
          <a:p>
            <a:r>
              <a:rPr lang="es-UY" dirty="0" smtClean="0"/>
              <a:t>            P</a:t>
            </a:r>
            <a:r>
              <a:rPr lang="es-UY" baseline="-25000" dirty="0" smtClean="0"/>
              <a:t>1</a:t>
            </a:r>
            <a:r>
              <a:rPr lang="es-UY" dirty="0" smtClean="0"/>
              <a:t> </a:t>
            </a:r>
            <a:r>
              <a:rPr lang="es-UY" dirty="0"/>
              <a:t>= 1 atm </a:t>
            </a:r>
            <a:endParaRPr lang="es-UY" dirty="0" smtClean="0"/>
          </a:p>
          <a:p>
            <a:r>
              <a:rPr lang="es-UY" dirty="0" smtClean="0"/>
              <a:t>            T</a:t>
            </a:r>
            <a:r>
              <a:rPr lang="es-UY" baseline="-25000" dirty="0" smtClean="0"/>
              <a:t>1</a:t>
            </a:r>
            <a:r>
              <a:rPr lang="es-UY" dirty="0" smtClean="0"/>
              <a:t> </a:t>
            </a:r>
            <a:r>
              <a:rPr lang="es-UY" dirty="0"/>
              <a:t>= </a:t>
            </a:r>
            <a:r>
              <a:rPr lang="es-UY" dirty="0" smtClean="0"/>
              <a:t> 338K</a:t>
            </a:r>
          </a:p>
          <a:p>
            <a:r>
              <a:rPr lang="es-UY" dirty="0" smtClean="0"/>
              <a:t>            P</a:t>
            </a:r>
            <a:r>
              <a:rPr lang="es-UY" baseline="-25000" dirty="0" smtClean="0"/>
              <a:t>2</a:t>
            </a:r>
            <a:r>
              <a:rPr lang="es-UY" dirty="0" smtClean="0"/>
              <a:t> </a:t>
            </a:r>
            <a:r>
              <a:rPr lang="es-UY" dirty="0"/>
              <a:t>= 750mmHg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298922" y="407829"/>
            <a:ext cx="602851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b="1" i="1" dirty="0">
                <a:solidFill>
                  <a:srgbClr val="7030A0"/>
                </a:solidFill>
              </a:rPr>
              <a:t>Utilizando la ley General de los </a:t>
            </a:r>
            <a:r>
              <a:rPr lang="es-UY" sz="2800" b="1" i="1" dirty="0" smtClean="0">
                <a:solidFill>
                  <a:srgbClr val="7030A0"/>
                </a:solidFill>
              </a:rPr>
              <a:t>gases</a:t>
            </a:r>
          </a:p>
          <a:p>
            <a:r>
              <a:rPr lang="es-UY" sz="2800" b="1" i="1" dirty="0" smtClean="0">
                <a:solidFill>
                  <a:srgbClr val="7030A0"/>
                </a:solidFill>
              </a:rPr>
              <a:t> </a:t>
            </a:r>
          </a:p>
          <a:p>
            <a:r>
              <a:rPr lang="es-UY" sz="2800" dirty="0" smtClean="0"/>
              <a:t>               </a:t>
            </a:r>
            <a:r>
              <a:rPr lang="es-UY" sz="2800" b="1" i="1" dirty="0" smtClean="0">
                <a:solidFill>
                  <a:srgbClr val="FFC000"/>
                </a:solidFill>
              </a:rPr>
              <a:t>𝐏</a:t>
            </a:r>
            <a:r>
              <a:rPr lang="es-UY" sz="2800" b="1" i="1" baseline="-25000" dirty="0" smtClean="0">
                <a:solidFill>
                  <a:srgbClr val="FFC000"/>
                </a:solidFill>
              </a:rPr>
              <a:t>𝟏</a:t>
            </a:r>
            <a:r>
              <a:rPr lang="es-UY" sz="2800" b="1" i="1" dirty="0">
                <a:solidFill>
                  <a:srgbClr val="FFC000"/>
                </a:solidFill>
              </a:rPr>
              <a:t>∙ 𝐕</a:t>
            </a:r>
            <a:r>
              <a:rPr lang="es-UY" sz="2800" b="1" i="1" baseline="-25000" dirty="0">
                <a:solidFill>
                  <a:srgbClr val="FFC000"/>
                </a:solidFill>
              </a:rPr>
              <a:t>𝟏</a:t>
            </a:r>
            <a:r>
              <a:rPr lang="es-UY" sz="2800" b="1" i="1" dirty="0">
                <a:solidFill>
                  <a:srgbClr val="FFC000"/>
                </a:solidFill>
              </a:rPr>
              <a:t> </a:t>
            </a:r>
            <a:r>
              <a:rPr lang="es-UY" sz="2800" b="1" i="1" dirty="0" smtClean="0">
                <a:solidFill>
                  <a:srgbClr val="FFC000"/>
                </a:solidFill>
              </a:rPr>
              <a:t>/𝐓</a:t>
            </a:r>
            <a:r>
              <a:rPr lang="es-UY" sz="2800" b="1" i="1" baseline="-25000" dirty="0" smtClean="0">
                <a:solidFill>
                  <a:srgbClr val="FFC000"/>
                </a:solidFill>
              </a:rPr>
              <a:t>𝟏</a:t>
            </a:r>
            <a:r>
              <a:rPr lang="es-UY" sz="2800" b="1" i="1" dirty="0" smtClean="0">
                <a:solidFill>
                  <a:srgbClr val="FFC000"/>
                </a:solidFill>
              </a:rPr>
              <a:t> </a:t>
            </a:r>
            <a:r>
              <a:rPr lang="es-UY" sz="2800" b="1" i="1" dirty="0">
                <a:solidFill>
                  <a:srgbClr val="FFC000"/>
                </a:solidFill>
              </a:rPr>
              <a:t>= 𝐏</a:t>
            </a:r>
            <a:r>
              <a:rPr lang="es-UY" sz="2800" b="1" i="1" baseline="-25000" dirty="0">
                <a:solidFill>
                  <a:srgbClr val="FFC000"/>
                </a:solidFill>
              </a:rPr>
              <a:t>𝟐</a:t>
            </a:r>
            <a:r>
              <a:rPr lang="es-UY" sz="2800" b="1" i="1" dirty="0">
                <a:solidFill>
                  <a:srgbClr val="FFC000"/>
                </a:solidFill>
              </a:rPr>
              <a:t>∙ 𝐕</a:t>
            </a:r>
            <a:r>
              <a:rPr lang="es-UY" sz="2800" b="1" i="1" baseline="-25000" dirty="0">
                <a:solidFill>
                  <a:srgbClr val="FFC000"/>
                </a:solidFill>
              </a:rPr>
              <a:t>𝟐</a:t>
            </a:r>
            <a:r>
              <a:rPr lang="es-UY" sz="2800" b="1" i="1" dirty="0">
                <a:solidFill>
                  <a:srgbClr val="FFC000"/>
                </a:solidFill>
              </a:rPr>
              <a:t> </a:t>
            </a:r>
            <a:r>
              <a:rPr lang="es-UY" sz="2800" b="1" i="1" dirty="0" smtClean="0">
                <a:solidFill>
                  <a:srgbClr val="FFC000"/>
                </a:solidFill>
              </a:rPr>
              <a:t>/𝐓</a:t>
            </a:r>
            <a:r>
              <a:rPr lang="es-UY" sz="2800" b="1" i="1" baseline="-25000" dirty="0" smtClean="0">
                <a:solidFill>
                  <a:srgbClr val="FFC000"/>
                </a:solidFill>
              </a:rPr>
              <a:t>2</a:t>
            </a:r>
            <a:endParaRPr lang="es-UY" sz="2800" b="1" i="1" baseline="-25000" dirty="0">
              <a:solidFill>
                <a:srgbClr val="FFC000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195664" y="2583321"/>
            <a:ext cx="6413241" cy="1938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UY" sz="2400" dirty="0"/>
              <a:t>760mmHg ∙ 200L </a:t>
            </a:r>
            <a:r>
              <a:rPr lang="es-UY" sz="2400" dirty="0" smtClean="0"/>
              <a:t>/308 </a:t>
            </a:r>
            <a:r>
              <a:rPr lang="es-UY" sz="2400" dirty="0"/>
              <a:t>K = 750mmHg ∙ V</a:t>
            </a:r>
            <a:r>
              <a:rPr lang="es-UY" sz="2400" baseline="-25000" dirty="0"/>
              <a:t>2</a:t>
            </a:r>
            <a:r>
              <a:rPr lang="es-UY" sz="2400" dirty="0"/>
              <a:t> </a:t>
            </a:r>
            <a:r>
              <a:rPr lang="es-UY" sz="2400" dirty="0" smtClean="0"/>
              <a:t>/338K </a:t>
            </a:r>
          </a:p>
          <a:p>
            <a:endParaRPr lang="es-UY" sz="2400" dirty="0" smtClean="0"/>
          </a:p>
          <a:p>
            <a:r>
              <a:rPr lang="es-UY" sz="2400" dirty="0" smtClean="0"/>
              <a:t>V</a:t>
            </a:r>
            <a:r>
              <a:rPr lang="es-UY" sz="2400" baseline="-25000" dirty="0" smtClean="0"/>
              <a:t>2</a:t>
            </a:r>
            <a:r>
              <a:rPr lang="es-UY" sz="2400" dirty="0" smtClean="0"/>
              <a:t> </a:t>
            </a:r>
            <a:r>
              <a:rPr lang="es-UY" sz="2400" dirty="0"/>
              <a:t>= 760mmHg ∙ 200L ∙ 338K </a:t>
            </a:r>
            <a:r>
              <a:rPr lang="es-UY" sz="2400" dirty="0" smtClean="0"/>
              <a:t>/308K </a:t>
            </a:r>
            <a:r>
              <a:rPr lang="es-UY" sz="2400" dirty="0"/>
              <a:t>∙ 750mmHg </a:t>
            </a:r>
            <a:endParaRPr lang="es-UY" sz="2400" dirty="0" smtClean="0"/>
          </a:p>
          <a:p>
            <a:endParaRPr lang="es-UY" sz="2400" dirty="0" smtClean="0"/>
          </a:p>
          <a:p>
            <a:r>
              <a:rPr lang="es-UY" sz="2400" dirty="0" smtClean="0"/>
              <a:t>                               V</a:t>
            </a:r>
            <a:r>
              <a:rPr lang="es-UY" sz="2400" baseline="-25000" dirty="0" smtClean="0"/>
              <a:t>2</a:t>
            </a:r>
            <a:r>
              <a:rPr lang="es-UY" sz="2400" dirty="0" smtClean="0"/>
              <a:t> </a:t>
            </a:r>
            <a:r>
              <a:rPr lang="es-UY" sz="2400" dirty="0"/>
              <a:t>= 222 L</a:t>
            </a:r>
          </a:p>
        </p:txBody>
      </p:sp>
    </p:spTree>
    <p:extLst>
      <p:ext uri="{BB962C8B-B14F-4D97-AF65-F5344CB8AC3E}">
        <p14:creationId xmlns:p14="http://schemas.microsoft.com/office/powerpoint/2010/main" val="315619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61797" y="382756"/>
            <a:ext cx="7906138" cy="1384995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4</a:t>
            </a:r>
            <a:r>
              <a:rPr lang="es-UY" sz="2800" dirty="0"/>
              <a:t>. </a:t>
            </a:r>
            <a:r>
              <a:rPr lang="es-UY" sz="2800" dirty="0" smtClean="0"/>
              <a:t>   Un </a:t>
            </a:r>
            <a:r>
              <a:rPr lang="es-UY" sz="2800" dirty="0"/>
              <a:t>recipiente de 4,0 L contiene 7,0 gramos de un gas a 1,2 atm de presión y 303 K de temperatura. </a:t>
            </a:r>
            <a:r>
              <a:rPr lang="es-UY" sz="2800" dirty="0" smtClean="0"/>
              <a:t>        Determina </a:t>
            </a:r>
            <a:r>
              <a:rPr lang="es-UY" sz="2800" dirty="0"/>
              <a:t>la masa molar del gas.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198777" y="3013988"/>
            <a:ext cx="669938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/>
              <a:t>Para poder determinar la masa molar del gas, es necesario saber la cantidad de moles, a través de la ecuación de los gases ideales.</a:t>
            </a:r>
            <a:r>
              <a:rPr lang="es-UY" dirty="0"/>
              <a:t> </a:t>
            </a:r>
            <a:r>
              <a:rPr lang="es-UY" dirty="0" smtClean="0"/>
              <a:t>   </a:t>
            </a:r>
          </a:p>
          <a:p>
            <a:r>
              <a:rPr lang="es-UY" dirty="0" smtClean="0"/>
              <a:t>   </a:t>
            </a:r>
          </a:p>
          <a:p>
            <a:r>
              <a:rPr lang="es-UY" dirty="0" smtClean="0"/>
              <a:t>                              </a:t>
            </a:r>
            <a:r>
              <a:rPr lang="es-UY" sz="3200" dirty="0" smtClean="0"/>
              <a:t>𝐏 </a:t>
            </a:r>
            <a:r>
              <a:rPr lang="es-UY" sz="3200" dirty="0"/>
              <a:t>∙ 𝐕 = 𝐧 ∙ 𝐑 ∙ 𝐓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02556" y="2045551"/>
            <a:ext cx="2357886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UY" dirty="0">
                <a:solidFill>
                  <a:srgbClr val="C00000"/>
                </a:solidFill>
              </a:rPr>
              <a:t>Datos:</a:t>
            </a:r>
            <a:r>
              <a:rPr lang="es-UY" dirty="0"/>
              <a:t> </a:t>
            </a:r>
            <a:r>
              <a:rPr lang="es-UY" dirty="0" smtClean="0"/>
              <a:t>  V</a:t>
            </a:r>
            <a:r>
              <a:rPr lang="es-UY" baseline="-25000" dirty="0" smtClean="0"/>
              <a:t>1</a:t>
            </a:r>
            <a:r>
              <a:rPr lang="es-UY" dirty="0" smtClean="0"/>
              <a:t> </a:t>
            </a:r>
            <a:r>
              <a:rPr lang="es-UY" dirty="0"/>
              <a:t>= 4,0L </a:t>
            </a:r>
            <a:endParaRPr lang="es-UY" dirty="0" smtClean="0"/>
          </a:p>
          <a:p>
            <a:r>
              <a:rPr lang="es-UY" dirty="0" smtClean="0"/>
              <a:t>            T</a:t>
            </a:r>
            <a:r>
              <a:rPr lang="es-UY" baseline="-25000" dirty="0" smtClean="0"/>
              <a:t>1</a:t>
            </a:r>
            <a:r>
              <a:rPr lang="es-UY" dirty="0" smtClean="0"/>
              <a:t> </a:t>
            </a:r>
            <a:r>
              <a:rPr lang="es-UY" dirty="0"/>
              <a:t>= 303K </a:t>
            </a:r>
            <a:endParaRPr lang="es-UY" dirty="0" smtClean="0"/>
          </a:p>
          <a:p>
            <a:r>
              <a:rPr lang="es-UY" dirty="0" smtClean="0"/>
              <a:t>            P</a:t>
            </a:r>
            <a:r>
              <a:rPr lang="es-UY" baseline="-25000" dirty="0" smtClean="0"/>
              <a:t>1</a:t>
            </a:r>
            <a:r>
              <a:rPr lang="es-UY" dirty="0" smtClean="0"/>
              <a:t> </a:t>
            </a:r>
            <a:r>
              <a:rPr lang="es-UY" dirty="0"/>
              <a:t>= 1,2 atm </a:t>
            </a:r>
            <a:endParaRPr lang="es-UY" dirty="0" smtClean="0"/>
          </a:p>
          <a:p>
            <a:r>
              <a:rPr lang="es-UY" dirty="0" smtClean="0"/>
              <a:t>      m </a:t>
            </a:r>
            <a:r>
              <a:rPr lang="es-UY" dirty="0"/>
              <a:t>gas= 7,0 gramos</a:t>
            </a:r>
          </a:p>
        </p:txBody>
      </p:sp>
    </p:spTree>
    <p:extLst>
      <p:ext uri="{BB962C8B-B14F-4D97-AF65-F5344CB8AC3E}">
        <p14:creationId xmlns:p14="http://schemas.microsoft.com/office/powerpoint/2010/main" val="59326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52805" y="976995"/>
            <a:ext cx="5995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1,2atm ∙ 4,0L = n ∙ 0,082 (atm L/mol K) ∙ 303K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599193" y="2236628"/>
            <a:ext cx="6001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n = 1,2atm ∙ 4,0L </a:t>
            </a:r>
            <a:r>
              <a:rPr lang="es-UY" sz="2400" dirty="0" smtClean="0"/>
              <a:t>/ 0,082 (atm </a:t>
            </a:r>
            <a:r>
              <a:rPr lang="es-UY" sz="2400" dirty="0"/>
              <a:t>L/mol </a:t>
            </a:r>
            <a:r>
              <a:rPr lang="es-UY" sz="2400" dirty="0" smtClean="0"/>
              <a:t>K) </a:t>
            </a:r>
            <a:r>
              <a:rPr lang="es-UY" sz="2400" dirty="0"/>
              <a:t>∙ 303K</a:t>
            </a:r>
          </a:p>
        </p:txBody>
      </p:sp>
      <p:sp>
        <p:nvSpPr>
          <p:cNvPr id="7" name="Rectángulo 6"/>
          <p:cNvSpPr/>
          <p:nvPr/>
        </p:nvSpPr>
        <p:spPr>
          <a:xfrm>
            <a:off x="8866586" y="2236627"/>
            <a:ext cx="2127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n = 0,19 moles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452805" y="322859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UY" sz="2400" dirty="0"/>
              <a:t>Usando la fórmula de moles, reemplazando la masa del gas y los moles anteriormente calculado, se obtiene la masa molar del gas</a:t>
            </a:r>
            <a:r>
              <a:rPr lang="es-UY" dirty="0"/>
              <a:t>.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948157" y="3459424"/>
            <a:ext cx="23599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𝐧 = 𝐦𝐚𝐬𝐚 </a:t>
            </a:r>
            <a:r>
              <a:rPr lang="es-UY" sz="2400" dirty="0" smtClean="0"/>
              <a:t>/</a:t>
            </a:r>
            <a:r>
              <a:rPr lang="es-UY" sz="2400" dirty="0"/>
              <a:t> </a:t>
            </a:r>
            <a:r>
              <a:rPr lang="es-UY" sz="2400" dirty="0" smtClean="0"/>
              <a:t>𝐌𝐌</a:t>
            </a:r>
            <a:endParaRPr lang="es-UY" sz="2400" dirty="0"/>
          </a:p>
        </p:txBody>
      </p:sp>
      <p:sp>
        <p:nvSpPr>
          <p:cNvPr id="10" name="Rectángulo 9"/>
          <p:cNvSpPr/>
          <p:nvPr/>
        </p:nvSpPr>
        <p:spPr>
          <a:xfrm>
            <a:off x="1599193" y="4774554"/>
            <a:ext cx="2274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𝐌𝐌 = </a:t>
            </a:r>
            <a:r>
              <a:rPr lang="es-UY" sz="2400" dirty="0" smtClean="0"/>
              <a:t>𝐦𝐚𝐬𝐚/ </a:t>
            </a:r>
            <a:r>
              <a:rPr lang="es-UY" sz="2400" dirty="0"/>
              <a:t>𝐧 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4286201" y="4743776"/>
            <a:ext cx="40062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800" dirty="0"/>
              <a:t>𝐌𝐌 </a:t>
            </a:r>
            <a:r>
              <a:rPr lang="pl-PL" sz="2800" dirty="0" smtClean="0"/>
              <a:t>= </a:t>
            </a:r>
            <a:r>
              <a:rPr lang="pl-PL" sz="2800" dirty="0"/>
              <a:t>7,0 </a:t>
            </a:r>
            <a:r>
              <a:rPr lang="pl-PL" sz="2800" dirty="0" smtClean="0"/>
              <a:t>gr</a:t>
            </a:r>
            <a:r>
              <a:rPr lang="es-UY" sz="2800" dirty="0" smtClean="0"/>
              <a:t>/</a:t>
            </a:r>
            <a:r>
              <a:rPr lang="pl-PL" sz="2800" dirty="0" smtClean="0"/>
              <a:t>0,193 </a:t>
            </a:r>
            <a:r>
              <a:rPr lang="pl-PL" sz="2800" dirty="0"/>
              <a:t>moles</a:t>
            </a:r>
            <a:endParaRPr lang="es-UY" sz="2800" dirty="0"/>
          </a:p>
        </p:txBody>
      </p:sp>
      <p:sp>
        <p:nvSpPr>
          <p:cNvPr id="12" name="Rectángulo 11"/>
          <p:cNvSpPr/>
          <p:nvPr/>
        </p:nvSpPr>
        <p:spPr>
          <a:xfrm>
            <a:off x="8866586" y="4760691"/>
            <a:ext cx="2539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/>
              <a:t>𝐌𝐌 </a:t>
            </a:r>
            <a:r>
              <a:rPr lang="es-UY" sz="2400" dirty="0" smtClean="0"/>
              <a:t>= </a:t>
            </a:r>
            <a:r>
              <a:rPr lang="es-UY" sz="2400" dirty="0"/>
              <a:t>36,3 g/mol </a:t>
            </a:r>
          </a:p>
        </p:txBody>
      </p:sp>
    </p:spTree>
    <p:extLst>
      <p:ext uri="{BB962C8B-B14F-4D97-AF65-F5344CB8AC3E}">
        <p14:creationId xmlns:p14="http://schemas.microsoft.com/office/powerpoint/2010/main" val="70315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17036" y="365555"/>
            <a:ext cx="108421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800" dirty="0">
                <a:solidFill>
                  <a:srgbClr val="C00000"/>
                </a:solidFill>
              </a:rPr>
              <a:t>EJERCICIO 5</a:t>
            </a:r>
            <a:r>
              <a:rPr lang="es-UY" sz="2800" dirty="0"/>
              <a:t>. Una cantidad fija de un gas a temperatura constante ejerce una presión de 737 mm Hg y ocupa un volumen de 20,5 L. Calcule el volumen que el gas ocupará si se aumenta la presión a 1,80 atm.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21603" y="2152652"/>
            <a:ext cx="318196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sz="2400" dirty="0">
                <a:solidFill>
                  <a:srgbClr val="C00000"/>
                </a:solidFill>
              </a:rPr>
              <a:t>Datos: </a:t>
            </a:r>
            <a:r>
              <a:rPr lang="es-UY" sz="2400" dirty="0" smtClean="0">
                <a:solidFill>
                  <a:srgbClr val="C00000"/>
                </a:solidFill>
              </a:rPr>
              <a:t> </a:t>
            </a:r>
            <a:r>
              <a:rPr lang="es-UY" sz="2400" dirty="0" smtClean="0"/>
              <a:t>P1 </a:t>
            </a:r>
            <a:r>
              <a:rPr lang="es-UY" sz="2400" dirty="0"/>
              <a:t>= 737 </a:t>
            </a:r>
            <a:r>
              <a:rPr lang="es-UY" sz="2400" dirty="0" err="1" smtClean="0"/>
              <a:t>mmHg</a:t>
            </a:r>
            <a:endParaRPr lang="es-UY" sz="2400" dirty="0" smtClean="0"/>
          </a:p>
          <a:p>
            <a:r>
              <a:rPr lang="es-UY" sz="2400" dirty="0" smtClean="0"/>
              <a:t>           V1 </a:t>
            </a:r>
            <a:r>
              <a:rPr lang="es-UY" sz="2400" dirty="0"/>
              <a:t>= 20,5L </a:t>
            </a:r>
            <a:endParaRPr lang="es-UY" sz="2400" dirty="0" smtClean="0"/>
          </a:p>
          <a:p>
            <a:r>
              <a:rPr lang="es-UY" sz="2400" dirty="0" smtClean="0"/>
              <a:t>           P2 </a:t>
            </a:r>
            <a:r>
              <a:rPr lang="es-UY" sz="2400" dirty="0"/>
              <a:t>= 1,80 atm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029200" y="2152652"/>
            <a:ext cx="65034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400" dirty="0"/>
              <a:t>Se debe convertir las unidades de las presiones a la misma unidad y luego reemplazar en la fórmula de </a:t>
            </a:r>
            <a:r>
              <a:rPr lang="es-UY" sz="2400" b="1" i="1" dirty="0">
                <a:solidFill>
                  <a:srgbClr val="C00000"/>
                </a:solidFill>
              </a:rPr>
              <a:t>la ley de </a:t>
            </a:r>
            <a:r>
              <a:rPr lang="es-UY" sz="2400" b="1" i="1" dirty="0" err="1">
                <a:solidFill>
                  <a:srgbClr val="C00000"/>
                </a:solidFill>
              </a:rPr>
              <a:t>Boyle</a:t>
            </a:r>
            <a:r>
              <a:rPr lang="es-UY" sz="2400" b="1" i="1" dirty="0">
                <a:solidFill>
                  <a:srgbClr val="C00000"/>
                </a:solidFill>
              </a:rPr>
              <a:t> </a:t>
            </a:r>
            <a:r>
              <a:rPr lang="es-UY" sz="2400" dirty="0"/>
              <a:t>(relaciona volumen con presión). En este caso en particular puedes convertir las unidades de presiones a atm o a </a:t>
            </a:r>
            <a:r>
              <a:rPr lang="es-UY" sz="2400" dirty="0" err="1"/>
              <a:t>mmHg</a:t>
            </a:r>
            <a:r>
              <a:rPr lang="es-UY" sz="2400" dirty="0"/>
              <a:t>. Convertiremos las atmosferas a mm de Hg.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7031751" y="4863078"/>
            <a:ext cx="2701381" cy="523220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s-UY" sz="2800" dirty="0"/>
              <a:t>𝐏</a:t>
            </a:r>
            <a:r>
              <a:rPr lang="es-UY" sz="2800" baseline="-25000" dirty="0"/>
              <a:t>𝟏</a:t>
            </a:r>
            <a:r>
              <a:rPr lang="es-UY" sz="2800" dirty="0"/>
              <a:t> ∙ 𝐕</a:t>
            </a:r>
            <a:r>
              <a:rPr lang="es-UY" sz="2800" baseline="-25000" dirty="0"/>
              <a:t>𝟏</a:t>
            </a:r>
            <a:r>
              <a:rPr lang="es-UY" sz="2800" dirty="0"/>
              <a:t> = 𝐏</a:t>
            </a:r>
            <a:r>
              <a:rPr lang="es-UY" sz="2800" baseline="-25000" dirty="0"/>
              <a:t>𝟐</a:t>
            </a:r>
            <a:r>
              <a:rPr lang="es-UY" sz="2800" dirty="0"/>
              <a:t> ∙ </a:t>
            </a:r>
            <a:r>
              <a:rPr lang="es-UY" sz="2800" dirty="0" smtClean="0"/>
              <a:t>𝐕</a:t>
            </a:r>
            <a:r>
              <a:rPr lang="es-UY" sz="2800" baseline="-25000" dirty="0" smtClean="0"/>
              <a:t>1</a:t>
            </a:r>
            <a:endParaRPr lang="es-UY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31107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195</TotalTime>
  <Words>1771</Words>
  <Application>Microsoft Office PowerPoint</Application>
  <PresentationFormat>Panorámica</PresentationFormat>
  <Paragraphs>162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Britannic Bold</vt:lpstr>
      <vt:lpstr>Gill Sans MT</vt:lpstr>
      <vt:lpstr>Gallery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22</cp:revision>
  <dcterms:created xsi:type="dcterms:W3CDTF">2017-02-21T12:45:23Z</dcterms:created>
  <dcterms:modified xsi:type="dcterms:W3CDTF">2022-03-30T17:38:21Z</dcterms:modified>
</cp:coreProperties>
</file>