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4" r:id="rId20"/>
    <p:sldId id="273" r:id="rId21"/>
    <p:sldId id="274" r:id="rId22"/>
    <p:sldId id="275" r:id="rId23"/>
    <p:sldId id="276" r:id="rId24"/>
    <p:sldId id="277" r:id="rId25"/>
    <p:sldId id="278" r:id="rId26"/>
    <p:sldId id="279" r:id="rId27"/>
    <p:sldId id="285" r:id="rId28"/>
    <p:sldId id="286" r:id="rId29"/>
    <p:sldId id="280" r:id="rId30"/>
    <p:sldId id="281" r:id="rId31"/>
    <p:sldId id="282" r:id="rId32"/>
    <p:sldId id="283"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0221b3c4d_0_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c0221b3c4d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0221b3c4d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0221b3c4d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La idea acá es ejemplificar que  OJO no cualquier OH es un alcohol.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0221b3c4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c0221b3c4d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0221b3c4d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c0221b3c4d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0221b3c4d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0221b3c4d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0221b3c4d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0221b3c4d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Parecido a los alcoholes, no cualquier carbonilo es una cetona o aldehído.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0221b3c4d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0221b3c4d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0221b3c4d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0221b3c4d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Acá trato de aclarar la dualidad ácido ...ico/...ato en la nomenclatura y por qué son equivalentes.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0221b3c4d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0221b3c4d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0221b3c4d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0221b3c4d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41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c0221b3c4d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c0221b3c4d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El mismo chiste de que no todo NH es amina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0221b3c4d_0_1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c0221b3c4d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0221b3c4d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c0221b3c4d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c0221b3c4d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c0221b3c4d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c0221b3c4d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c0221b3c4d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Ejemplo para reconocer grupos presentes en las moléculas. Puede tantearse la capacidad de aceptar/dar enlace de H, la polaridad y la solubilidad relativa de las moléculas (muy cualitativamente).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c0221b3c4d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c0221b3c4d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Este puede ser lo mismo que el anterior. Es una posible vía de metabolización del ibuprofeno. Se puede discutir el aumento secuencial de la polaridad.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c2369126d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c2369126d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c0221b3c4d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c0221b3c4d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Con el esquema defino reducción y oxidación y explico que ocurren dos semirreacciones simultáneas. Se puede hacer una analogía con las reacciones ácido-base.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c0221b3c4d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c0221b3c4d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Con el esquema defino reducción y oxidación y explico que ocurren dos semirreacciones simultáneas. Se puede hacer una analogía con las reacciones ácido-base. </a:t>
            </a:r>
            <a:endParaRPr/>
          </a:p>
        </p:txBody>
      </p:sp>
    </p:spTree>
    <p:extLst>
      <p:ext uri="{BB962C8B-B14F-4D97-AF65-F5344CB8AC3E}">
        <p14:creationId xmlns:p14="http://schemas.microsoft.com/office/powerpoint/2010/main" val="127748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c0221b3c4d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c0221b3c4d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Con el esquema defino reducción y oxidación y explico que ocurren dos semirreacciones simultáneas. Se puede hacer una analogía con las reacciones ácido-base. </a:t>
            </a:r>
            <a:endParaRPr/>
          </a:p>
        </p:txBody>
      </p:sp>
    </p:spTree>
    <p:extLst>
      <p:ext uri="{BB962C8B-B14F-4D97-AF65-F5344CB8AC3E}">
        <p14:creationId xmlns:p14="http://schemas.microsoft.com/office/powerpoint/2010/main" val="79769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c0221b3c4d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c0221b3c4d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Acá explico los estados de oxidación en términos del carbano ganando o perdiendo con H y O y empatando consigo mismo.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0221b3c4d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c0221b3c4d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Ejemplos para cantar el estado de oxidación de los carbonos con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dec6a51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dec6a51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c2369126d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c2369126d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2369126d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c2369126d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dec6a51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dec6a51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Puse esta diapo para armonizar un poco las representaciones que van a ir viendo de las moléculas. El esquema va de abstracto a “realista”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4138020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4138020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Puse esta diapo para armonizar un poco las representaciones que van a ir viendo de las moléculas. El esquema va de abstracto a “realista”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0221b3c4d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0221b3c4d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Acá pongo la definición de libro de grupo funcional. El esquema de abajo trata de explicar que se pueden pensar como un esqueleto carbonado adornado de grupos funcionales, en general con heteroátomos. Obviamente pienso hacer énfasis en que esta manera de pensar las moléculas es una racionalización pero no implica un proceso químico, ni una reacción.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0221b3c4d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0221b3c4d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Acá pongo ejemplos. Les aclaro que para el curso y en biología no todos son relevantes, pero seguramente alcano, alqueno y alquino le suenen de secundaria y capaz que algún otro también.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0221b3c4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0221b3c4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0221b3c4d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0221b3c4d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texto y objetos" type="txAndObj">
  <p:cSld name="TEXT_AND_OBJEC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85800" y="457200"/>
            <a:ext cx="7772400" cy="857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85800" y="1485900"/>
            <a:ext cx="3810000" cy="3086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body" idx="2"/>
          </p:nvPr>
        </p:nvSpPr>
        <p:spPr>
          <a:xfrm>
            <a:off x="4648200" y="1485900"/>
            <a:ext cx="3810000" cy="3086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5" name="Google Shape;95;p20"/>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 name="Google Shape;97;p2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9" name="Google Shape;10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7" name="Google Shape;11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 name="Google Shape;12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6"/>
          <p:cNvSpPr/>
          <p:nvPr/>
        </p:nvSpPr>
        <p:spPr>
          <a:xfrm>
            <a:off x="-1"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37" name="Google Shape;137;p26"/>
          <p:cNvPicPr preferRelativeResize="0"/>
          <p:nvPr/>
        </p:nvPicPr>
        <p:blipFill rotWithShape="1">
          <a:blip r:embed="rId3">
            <a:alphaModFix/>
          </a:blip>
          <a:srcRect t="279" b="9"/>
          <a:stretch/>
        </p:blipFill>
        <p:spPr>
          <a:xfrm>
            <a:off x="-2285" y="8"/>
            <a:ext cx="9144000" cy="5143492"/>
          </a:xfrm>
          <a:prstGeom prst="rect">
            <a:avLst/>
          </a:prstGeom>
          <a:noFill/>
          <a:ln>
            <a:noFill/>
          </a:ln>
        </p:spPr>
      </p:pic>
      <p:sp>
        <p:nvSpPr>
          <p:cNvPr id="138" name="Google Shape;138;p26"/>
          <p:cNvSpPr/>
          <p:nvPr/>
        </p:nvSpPr>
        <p:spPr>
          <a:xfrm>
            <a:off x="0" y="1655701"/>
            <a:ext cx="9144000" cy="2371500"/>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9" name="Google Shape;139;p26"/>
          <p:cNvSpPr txBox="1">
            <a:spLocks noGrp="1"/>
          </p:cNvSpPr>
          <p:nvPr>
            <p:ph type="ctrTitle"/>
          </p:nvPr>
        </p:nvSpPr>
        <p:spPr>
          <a:xfrm>
            <a:off x="822960" y="244162"/>
            <a:ext cx="7543800" cy="289680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FFFFFF"/>
              </a:buClr>
              <a:buSzPts val="3900"/>
              <a:buFont typeface="Calibri"/>
              <a:buNone/>
            </a:pPr>
            <a:r>
              <a:rPr lang="es" sz="3900" dirty="0">
                <a:solidFill>
                  <a:srgbClr val="FFFFFF"/>
                </a:solidFill>
              </a:rPr>
              <a:t>Curso de Nivelación </a:t>
            </a:r>
            <a:r>
              <a:rPr lang="es" sz="3900" dirty="0" smtClean="0">
                <a:solidFill>
                  <a:srgbClr val="FFFFFF"/>
                </a:solidFill>
              </a:rPr>
              <a:t>2022</a:t>
            </a:r>
            <a:r>
              <a:rPr lang="es" sz="3900" dirty="0">
                <a:solidFill>
                  <a:srgbClr val="FFFFFF"/>
                </a:solidFill>
              </a:rPr>
              <a:t/>
            </a:r>
            <a:br>
              <a:rPr lang="es" sz="3900" dirty="0">
                <a:solidFill>
                  <a:srgbClr val="FFFFFF"/>
                </a:solidFill>
              </a:rPr>
            </a:br>
            <a:r>
              <a:rPr lang="es" sz="3900" dirty="0">
                <a:solidFill>
                  <a:srgbClr val="FFFFFF"/>
                </a:solidFill>
              </a:rPr>
              <a:t/>
            </a:r>
            <a:br>
              <a:rPr lang="es" sz="3900" dirty="0">
                <a:solidFill>
                  <a:srgbClr val="FFFFFF"/>
                </a:solidFill>
              </a:rPr>
            </a:br>
            <a:r>
              <a:rPr lang="es" sz="3900" dirty="0">
                <a:solidFill>
                  <a:srgbClr val="FFFFFF"/>
                </a:solidFill>
              </a:rPr>
              <a:t>MÓDULO </a:t>
            </a:r>
            <a:r>
              <a:rPr lang="es" sz="3900" b="1" u="sng" dirty="0">
                <a:solidFill>
                  <a:srgbClr val="FFFFFF"/>
                </a:solidFill>
              </a:rPr>
              <a:t>QUÍMICA BIOLÓGICA</a:t>
            </a:r>
            <a:br>
              <a:rPr lang="es" sz="3900" b="1" u="sng" dirty="0">
                <a:solidFill>
                  <a:srgbClr val="FFFFFF"/>
                </a:solidFill>
              </a:rPr>
            </a:br>
            <a:r>
              <a:rPr lang="es" sz="3900" b="1" u="sng" dirty="0">
                <a:solidFill>
                  <a:srgbClr val="FFFFFF"/>
                </a:solidFill>
              </a:rPr>
              <a:t/>
            </a:r>
            <a:br>
              <a:rPr lang="es" sz="3900" b="1" u="sng" dirty="0">
                <a:solidFill>
                  <a:srgbClr val="FFFFFF"/>
                </a:solidFill>
              </a:rPr>
            </a:br>
            <a:r>
              <a:rPr lang="es" sz="2300" b="1" dirty="0">
                <a:solidFill>
                  <a:srgbClr val="FFFFFF"/>
                </a:solidFill>
              </a:rPr>
              <a:t>Tema 2: Grupos Funcionales y Reacciones Redox</a:t>
            </a:r>
            <a:endParaRPr sz="2300" b="1" dirty="0">
              <a:solidFill>
                <a:srgbClr val="FFFFFF"/>
              </a:solidFill>
            </a:endParaRPr>
          </a:p>
        </p:txBody>
      </p:sp>
      <p:sp>
        <p:nvSpPr>
          <p:cNvPr id="140" name="Google Shape;140;p26"/>
          <p:cNvSpPr txBox="1">
            <a:spLocks noGrp="1"/>
          </p:cNvSpPr>
          <p:nvPr>
            <p:ph type="subTitle" idx="1"/>
          </p:nvPr>
        </p:nvSpPr>
        <p:spPr>
          <a:xfrm>
            <a:off x="800110" y="3537798"/>
            <a:ext cx="7543800" cy="96210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rgbClr val="FFFFFF"/>
              </a:buClr>
              <a:buSzPts val="1700"/>
              <a:buNone/>
            </a:pPr>
            <a:r>
              <a:rPr lang="es" sz="1700" b="1">
                <a:solidFill>
                  <a:srgbClr val="FFFFFF"/>
                </a:solidFill>
              </a:rPr>
              <a:t>Docente: Lic. Franco Vairoletti</a:t>
            </a:r>
            <a:endParaRPr b="1"/>
          </a:p>
          <a:p>
            <a:pPr marL="0" lvl="0" indent="0" algn="ctr" rtl="0">
              <a:lnSpc>
                <a:spcPct val="90000"/>
              </a:lnSpc>
              <a:spcBef>
                <a:spcPts val="800"/>
              </a:spcBef>
              <a:spcAft>
                <a:spcPts val="0"/>
              </a:spcAft>
              <a:buClr>
                <a:srgbClr val="FFFFFF"/>
              </a:buClr>
              <a:buSzPts val="1700"/>
              <a:buNone/>
            </a:pPr>
            <a:r>
              <a:rPr lang="es" sz="1700" b="1">
                <a:solidFill>
                  <a:srgbClr val="FFFFFF"/>
                </a:solidFill>
              </a:rPr>
              <a:t>Laboratorio de Química Farmacéutica, DQO</a:t>
            </a:r>
            <a:endParaRPr b="1"/>
          </a:p>
          <a:p>
            <a:pPr marL="0" lvl="0" indent="0" algn="ctr" rtl="0">
              <a:lnSpc>
                <a:spcPct val="90000"/>
              </a:lnSpc>
              <a:spcBef>
                <a:spcPts val="800"/>
              </a:spcBef>
              <a:spcAft>
                <a:spcPts val="0"/>
              </a:spcAft>
              <a:buClr>
                <a:srgbClr val="FFFFFF"/>
              </a:buClr>
              <a:buSzPts val="1700"/>
              <a:buNone/>
            </a:pPr>
            <a:r>
              <a:rPr lang="es" sz="1700" b="1">
                <a:solidFill>
                  <a:srgbClr val="FFFFFF"/>
                </a:solidFill>
              </a:rPr>
              <a:t>fvairoletti@fq.edu.uy</a:t>
            </a:r>
            <a:endParaRPr sz="17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5"/>
          <p:cNvPicPr preferRelativeResize="0"/>
          <p:nvPr/>
        </p:nvPicPr>
        <p:blipFill>
          <a:blip r:embed="rId3">
            <a:alphaModFix/>
          </a:blip>
          <a:stretch>
            <a:fillRect/>
          </a:stretch>
        </p:blipFill>
        <p:spPr>
          <a:xfrm>
            <a:off x="68200" y="1301375"/>
            <a:ext cx="4410425" cy="2557749"/>
          </a:xfrm>
          <a:prstGeom prst="rect">
            <a:avLst/>
          </a:prstGeom>
          <a:noFill/>
          <a:ln>
            <a:noFill/>
          </a:ln>
        </p:spPr>
      </p:pic>
      <p:sp>
        <p:nvSpPr>
          <p:cNvPr id="213" name="Google Shape;213;p35"/>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Alcoholes</a:t>
            </a:r>
            <a:endParaRPr>
              <a:latin typeface="Calibri"/>
              <a:ea typeface="Calibri"/>
              <a:cs typeface="Calibri"/>
              <a:sym typeface="Calibri"/>
            </a:endParaRPr>
          </a:p>
        </p:txBody>
      </p:sp>
      <p:pic>
        <p:nvPicPr>
          <p:cNvPr id="214" name="Google Shape;214;p35"/>
          <p:cNvPicPr preferRelativeResize="0"/>
          <p:nvPr/>
        </p:nvPicPr>
        <p:blipFill>
          <a:blip r:embed="rId4">
            <a:alphaModFix/>
          </a:blip>
          <a:stretch>
            <a:fillRect/>
          </a:stretch>
        </p:blipFill>
        <p:spPr>
          <a:xfrm>
            <a:off x="971818" y="3795268"/>
            <a:ext cx="1049250" cy="1049250"/>
          </a:xfrm>
          <a:prstGeom prst="rect">
            <a:avLst/>
          </a:prstGeom>
          <a:noFill/>
          <a:ln>
            <a:noFill/>
          </a:ln>
        </p:spPr>
      </p:pic>
      <p:sp>
        <p:nvSpPr>
          <p:cNvPr id="215" name="Google Shape;215;p35"/>
          <p:cNvSpPr txBox="1"/>
          <p:nvPr/>
        </p:nvSpPr>
        <p:spPr>
          <a:xfrm>
            <a:off x="4263525" y="78150"/>
            <a:ext cx="4880400" cy="49872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El grupo alcohol se forma con un hidroxilo (</a:t>
            </a:r>
            <a:r>
              <a:rPr lang="es" sz="2400" b="1">
                <a:solidFill>
                  <a:schemeClr val="dk1"/>
                </a:solidFill>
                <a:latin typeface="Calibri"/>
                <a:ea typeface="Calibri"/>
                <a:cs typeface="Calibri"/>
                <a:sym typeface="Calibri"/>
              </a:rPr>
              <a:t>OH</a:t>
            </a:r>
            <a:r>
              <a:rPr lang="es" sz="2400">
                <a:solidFill>
                  <a:schemeClr val="dk1"/>
                </a:solidFill>
                <a:latin typeface="Calibri"/>
                <a:ea typeface="Calibri"/>
                <a:cs typeface="Calibri"/>
                <a:sym typeface="Calibri"/>
              </a:rPr>
              <a:t>) unido por enlace simple a un carbono que no está unido a otro heteroátomo.</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Aporta polaridad a la región de la molécula en la que está.</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Es aceptor y dador de enlace de H.</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condiciones biológicas no se ioniza (permanece neutro)</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Alcoholes</a:t>
            </a:r>
            <a:endParaRPr>
              <a:latin typeface="Calibri"/>
              <a:ea typeface="Calibri"/>
              <a:cs typeface="Calibri"/>
              <a:sym typeface="Calibri"/>
            </a:endParaRPr>
          </a:p>
        </p:txBody>
      </p:sp>
      <p:sp>
        <p:nvSpPr>
          <p:cNvPr id="221" name="Google Shape;221;p36"/>
          <p:cNvSpPr txBox="1"/>
          <p:nvPr/>
        </p:nvSpPr>
        <p:spPr>
          <a:xfrm>
            <a:off x="4683900" y="78150"/>
            <a:ext cx="4460100" cy="27705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Los alcoholes se forman con un hidroxilo (</a:t>
            </a:r>
            <a:r>
              <a:rPr lang="es" sz="2400" b="1">
                <a:solidFill>
                  <a:schemeClr val="dk1"/>
                </a:solidFill>
                <a:latin typeface="Calibri"/>
                <a:ea typeface="Calibri"/>
                <a:cs typeface="Calibri"/>
                <a:sym typeface="Calibri"/>
              </a:rPr>
              <a:t>OH</a:t>
            </a:r>
            <a:r>
              <a:rPr lang="es" sz="2400">
                <a:solidFill>
                  <a:schemeClr val="dk1"/>
                </a:solidFill>
                <a:latin typeface="Calibri"/>
                <a:ea typeface="Calibri"/>
                <a:cs typeface="Calibri"/>
                <a:sym typeface="Calibri"/>
              </a:rPr>
              <a:t>) unido por enlace simple a un carbono que </a:t>
            </a:r>
            <a:r>
              <a:rPr lang="es" sz="2400" b="1">
                <a:solidFill>
                  <a:schemeClr val="dk1"/>
                </a:solidFill>
                <a:latin typeface="Calibri"/>
                <a:ea typeface="Calibri"/>
                <a:cs typeface="Calibri"/>
                <a:sym typeface="Calibri"/>
              </a:rPr>
              <a:t>no está unido a otro heteroátomo.</a:t>
            </a:r>
            <a:endParaRPr sz="2400" b="1">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p:txBody>
      </p:sp>
      <p:pic>
        <p:nvPicPr>
          <p:cNvPr id="222" name="Google Shape;222;p36"/>
          <p:cNvPicPr preferRelativeResize="0"/>
          <p:nvPr/>
        </p:nvPicPr>
        <p:blipFill>
          <a:blip r:embed="rId3">
            <a:alphaModFix/>
          </a:blip>
          <a:stretch>
            <a:fillRect/>
          </a:stretch>
        </p:blipFill>
        <p:spPr>
          <a:xfrm>
            <a:off x="971818" y="3795268"/>
            <a:ext cx="1049250" cy="1049250"/>
          </a:xfrm>
          <a:prstGeom prst="rect">
            <a:avLst/>
          </a:prstGeom>
          <a:noFill/>
          <a:ln>
            <a:noFill/>
          </a:ln>
        </p:spPr>
      </p:pic>
      <p:pic>
        <p:nvPicPr>
          <p:cNvPr id="223" name="Google Shape;223;p36"/>
          <p:cNvPicPr preferRelativeResize="0"/>
          <p:nvPr/>
        </p:nvPicPr>
        <p:blipFill>
          <a:blip r:embed="rId3">
            <a:alphaModFix/>
          </a:blip>
          <a:stretch>
            <a:fillRect/>
          </a:stretch>
        </p:blipFill>
        <p:spPr>
          <a:xfrm>
            <a:off x="5972218" y="2166443"/>
            <a:ext cx="1049250" cy="1049250"/>
          </a:xfrm>
          <a:prstGeom prst="rect">
            <a:avLst/>
          </a:prstGeom>
          <a:noFill/>
          <a:ln>
            <a:noFill/>
          </a:ln>
        </p:spPr>
      </p:pic>
      <p:pic>
        <p:nvPicPr>
          <p:cNvPr id="224" name="Google Shape;224;p36"/>
          <p:cNvPicPr preferRelativeResize="0"/>
          <p:nvPr/>
        </p:nvPicPr>
        <p:blipFill>
          <a:blip r:embed="rId4">
            <a:alphaModFix/>
          </a:blip>
          <a:stretch>
            <a:fillRect/>
          </a:stretch>
        </p:blipFill>
        <p:spPr>
          <a:xfrm>
            <a:off x="143200" y="1344875"/>
            <a:ext cx="4335425" cy="2514250"/>
          </a:xfrm>
          <a:prstGeom prst="rect">
            <a:avLst/>
          </a:prstGeom>
          <a:noFill/>
          <a:ln>
            <a:noFill/>
          </a:ln>
        </p:spPr>
      </p:pic>
      <p:pic>
        <p:nvPicPr>
          <p:cNvPr id="225" name="Google Shape;225;p36"/>
          <p:cNvPicPr preferRelativeResize="0"/>
          <p:nvPr/>
        </p:nvPicPr>
        <p:blipFill rotWithShape="1">
          <a:blip r:embed="rId5">
            <a:alphaModFix/>
          </a:blip>
          <a:srcRect l="9502" t="73738" r="41287"/>
          <a:stretch/>
        </p:blipFill>
        <p:spPr>
          <a:xfrm>
            <a:off x="5134525" y="2930925"/>
            <a:ext cx="3926375" cy="206017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Alcoholes</a:t>
            </a:r>
            <a:endParaRPr>
              <a:latin typeface="Calibri"/>
              <a:ea typeface="Calibri"/>
              <a:cs typeface="Calibri"/>
              <a:sym typeface="Calibri"/>
            </a:endParaRPr>
          </a:p>
        </p:txBody>
      </p:sp>
      <p:sp>
        <p:nvSpPr>
          <p:cNvPr id="231" name="Google Shape;231;p37"/>
          <p:cNvSpPr txBox="1"/>
          <p:nvPr/>
        </p:nvSpPr>
        <p:spPr>
          <a:xfrm>
            <a:off x="4166525" y="433775"/>
            <a:ext cx="4865700" cy="46176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La representación de grupos variables o no definidos con la letra R es muy común en química orgánica y biológica. </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este caso, R representa un carbono no unido a heteroátomo que puede a su vez estar unido a otros átomos.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r>
              <a:rPr lang="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R puede representar un fragmento grande de la molécula.</a:t>
            </a:r>
            <a:endParaRPr sz="2400">
              <a:solidFill>
                <a:schemeClr val="dk1"/>
              </a:solidFill>
              <a:latin typeface="Calibri"/>
              <a:ea typeface="Calibri"/>
              <a:cs typeface="Calibri"/>
              <a:sym typeface="Calibri"/>
            </a:endParaRPr>
          </a:p>
        </p:txBody>
      </p:sp>
      <p:pic>
        <p:nvPicPr>
          <p:cNvPr id="232" name="Google Shape;232;p37"/>
          <p:cNvPicPr preferRelativeResize="0"/>
          <p:nvPr/>
        </p:nvPicPr>
        <p:blipFill>
          <a:blip r:embed="rId3">
            <a:alphaModFix/>
          </a:blip>
          <a:stretch>
            <a:fillRect/>
          </a:stretch>
        </p:blipFill>
        <p:spPr>
          <a:xfrm>
            <a:off x="583425" y="1319475"/>
            <a:ext cx="3310125" cy="22307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Aldehídos y cetonas</a:t>
            </a:r>
            <a:endParaRPr>
              <a:latin typeface="Calibri"/>
              <a:ea typeface="Calibri"/>
              <a:cs typeface="Calibri"/>
              <a:sym typeface="Calibri"/>
            </a:endParaRPr>
          </a:p>
        </p:txBody>
      </p:sp>
      <p:pic>
        <p:nvPicPr>
          <p:cNvPr id="238" name="Google Shape;238;p38"/>
          <p:cNvPicPr preferRelativeResize="0"/>
          <p:nvPr/>
        </p:nvPicPr>
        <p:blipFill>
          <a:blip r:embed="rId3">
            <a:alphaModFix/>
          </a:blip>
          <a:stretch>
            <a:fillRect/>
          </a:stretch>
        </p:blipFill>
        <p:spPr>
          <a:xfrm>
            <a:off x="65225" y="1254325"/>
            <a:ext cx="4273725" cy="2634850"/>
          </a:xfrm>
          <a:prstGeom prst="rect">
            <a:avLst/>
          </a:prstGeom>
          <a:noFill/>
          <a:ln>
            <a:noFill/>
          </a:ln>
        </p:spPr>
      </p:pic>
      <p:sp>
        <p:nvSpPr>
          <p:cNvPr id="239" name="Google Shape;239;p38"/>
          <p:cNvSpPr txBox="1"/>
          <p:nvPr/>
        </p:nvSpPr>
        <p:spPr>
          <a:xfrm>
            <a:off x="4238375" y="0"/>
            <a:ext cx="4683600" cy="59415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Aldehídos y cetonas se caracterizan por poseer un carbonilo (C=O) no unido a otros heteroátomos.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los aldehídos, el carbonilo está unido a al menos un H.</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las cetonas, el carbonilo está unido a dos C.</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Aportan polaridad, aceptan enlace de H y no se ionizan</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0" algn="just" rtl="0">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Aldehídos y cetonas</a:t>
            </a:r>
            <a:endParaRPr>
              <a:latin typeface="Calibri"/>
              <a:ea typeface="Calibri"/>
              <a:cs typeface="Calibri"/>
              <a:sym typeface="Calibri"/>
            </a:endParaRPr>
          </a:p>
        </p:txBody>
      </p:sp>
      <p:pic>
        <p:nvPicPr>
          <p:cNvPr id="245" name="Google Shape;245;p39"/>
          <p:cNvPicPr preferRelativeResize="0"/>
          <p:nvPr/>
        </p:nvPicPr>
        <p:blipFill>
          <a:blip r:embed="rId3">
            <a:alphaModFix/>
          </a:blip>
          <a:stretch>
            <a:fillRect/>
          </a:stretch>
        </p:blipFill>
        <p:spPr>
          <a:xfrm>
            <a:off x="65225" y="1254325"/>
            <a:ext cx="4273725" cy="2634850"/>
          </a:xfrm>
          <a:prstGeom prst="rect">
            <a:avLst/>
          </a:prstGeom>
          <a:noFill/>
          <a:ln>
            <a:noFill/>
          </a:ln>
        </p:spPr>
      </p:pic>
      <p:sp>
        <p:nvSpPr>
          <p:cNvPr id="246" name="Google Shape;246;p39"/>
          <p:cNvSpPr txBox="1"/>
          <p:nvPr/>
        </p:nvSpPr>
        <p:spPr>
          <a:xfrm>
            <a:off x="4238375" y="0"/>
            <a:ext cx="4683600" cy="55719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Aldehídos y cetonas se caracterizan por poseer un carbonilo (C=O) no unido a otros heteroátomos.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los aldehídos, el carbonilo está unido a al menos un H.</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las cetonas, el carbonilo está unido a dos C.</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Aportan polaridad, aceptan enlace de H y no se ionizan</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247" name="Google Shape;247;p39"/>
          <p:cNvPicPr preferRelativeResize="0"/>
          <p:nvPr/>
        </p:nvPicPr>
        <p:blipFill>
          <a:blip r:embed="rId4">
            <a:alphaModFix/>
          </a:blip>
          <a:stretch>
            <a:fillRect/>
          </a:stretch>
        </p:blipFill>
        <p:spPr>
          <a:xfrm>
            <a:off x="2897043" y="3889168"/>
            <a:ext cx="1049250" cy="10492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Ácidos Carboxílicos</a:t>
            </a:r>
            <a:endParaRPr>
              <a:latin typeface="Calibri"/>
              <a:ea typeface="Calibri"/>
              <a:cs typeface="Calibri"/>
              <a:sym typeface="Calibri"/>
            </a:endParaRPr>
          </a:p>
        </p:txBody>
      </p:sp>
      <p:sp>
        <p:nvSpPr>
          <p:cNvPr id="253" name="Google Shape;253;p40"/>
          <p:cNvSpPr txBox="1"/>
          <p:nvPr/>
        </p:nvSpPr>
        <p:spPr>
          <a:xfrm>
            <a:off x="3318850" y="0"/>
            <a:ext cx="5603100" cy="55719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Un carbonilo (C=O) y un hidroxilo (OH) unidos al mismo C forman un ácido carboxílico.</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Este grupo aporta polaridad a la región de la molécula en la que se encuentre.</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Es un grupo ionizable. En agua se desprotona para dar carboxilato e hidronio.</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r>
              <a:rPr lang="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La forma aniónica y la neutra establecen un equilibrio ácido base.</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254" name="Google Shape;254;p40"/>
          <p:cNvPicPr preferRelativeResize="0"/>
          <p:nvPr/>
        </p:nvPicPr>
        <p:blipFill>
          <a:blip r:embed="rId3">
            <a:alphaModFix/>
          </a:blip>
          <a:stretch>
            <a:fillRect/>
          </a:stretch>
        </p:blipFill>
        <p:spPr>
          <a:xfrm>
            <a:off x="181150" y="1547246"/>
            <a:ext cx="3137701" cy="252847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Ácidos Carboxílicos</a:t>
            </a:r>
            <a:endParaRPr>
              <a:latin typeface="Calibri"/>
              <a:ea typeface="Calibri"/>
              <a:cs typeface="Calibri"/>
              <a:sym typeface="Calibri"/>
            </a:endParaRPr>
          </a:p>
        </p:txBody>
      </p:sp>
      <p:pic>
        <p:nvPicPr>
          <p:cNvPr id="260" name="Google Shape;260;p41"/>
          <p:cNvPicPr preferRelativeResize="0"/>
          <p:nvPr/>
        </p:nvPicPr>
        <p:blipFill>
          <a:blip r:embed="rId3">
            <a:alphaModFix/>
          </a:blip>
          <a:stretch>
            <a:fillRect/>
          </a:stretch>
        </p:blipFill>
        <p:spPr>
          <a:xfrm>
            <a:off x="941438" y="939900"/>
            <a:ext cx="7261126" cy="38931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Aminas</a:t>
            </a:r>
            <a:endParaRPr>
              <a:latin typeface="Calibri"/>
              <a:ea typeface="Calibri"/>
              <a:cs typeface="Calibri"/>
              <a:sym typeface="Calibri"/>
            </a:endParaRPr>
          </a:p>
        </p:txBody>
      </p:sp>
      <p:sp>
        <p:nvSpPr>
          <p:cNvPr id="266" name="Google Shape;266;p42"/>
          <p:cNvSpPr txBox="1"/>
          <p:nvPr/>
        </p:nvSpPr>
        <p:spPr>
          <a:xfrm>
            <a:off x="4114800" y="-71825"/>
            <a:ext cx="4965900" cy="60954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dirty="0">
                <a:solidFill>
                  <a:schemeClr val="dk1"/>
                </a:solidFill>
                <a:latin typeface="Calibri"/>
                <a:ea typeface="Calibri"/>
                <a:cs typeface="Calibri"/>
                <a:sym typeface="Calibri"/>
              </a:rPr>
              <a:t>Las aminas se forman cuando un N se une por enlace covalente simple a un C no unidos a otro(s) heteroátomo(s).</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dirty="0">
                <a:solidFill>
                  <a:schemeClr val="dk1"/>
                </a:solidFill>
                <a:latin typeface="Calibri"/>
                <a:ea typeface="Calibri"/>
                <a:cs typeface="Calibri"/>
                <a:sym typeface="Calibri"/>
              </a:rPr>
              <a:t>El grupo amina aporta polaridad. Generalmente es aceptor de enlace de H, puede ser dador si incluye un H unido al N</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dirty="0">
                <a:solidFill>
                  <a:schemeClr val="dk1"/>
                </a:solidFill>
                <a:latin typeface="Calibri"/>
                <a:ea typeface="Calibri"/>
                <a:cs typeface="Calibri"/>
                <a:sym typeface="Calibri"/>
              </a:rPr>
              <a:t>Es un grupo básico. En agua suele encontrarse formando un equilibrio entre la forma neutra y la protonada.</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None/>
            </a:pPr>
            <a:endParaRPr sz="2400" dirty="0">
              <a:solidFill>
                <a:schemeClr val="dk1"/>
              </a:solidFill>
              <a:latin typeface="Calibri"/>
              <a:ea typeface="Calibri"/>
              <a:cs typeface="Calibri"/>
              <a:sym typeface="Calibri"/>
            </a:endParaRPr>
          </a:p>
        </p:txBody>
      </p:sp>
      <p:pic>
        <p:nvPicPr>
          <p:cNvPr id="267" name="Google Shape;267;p42"/>
          <p:cNvPicPr preferRelativeResize="0"/>
          <p:nvPr/>
        </p:nvPicPr>
        <p:blipFill>
          <a:blip r:embed="rId3">
            <a:alphaModFix/>
          </a:blip>
          <a:stretch>
            <a:fillRect/>
          </a:stretch>
        </p:blipFill>
        <p:spPr>
          <a:xfrm>
            <a:off x="152400" y="1074613"/>
            <a:ext cx="4186526" cy="2994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Aminas</a:t>
            </a:r>
            <a:endParaRPr>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18" y="1474342"/>
            <a:ext cx="7481455" cy="755600"/>
          </a:xfrm>
          <a:prstGeom prst="rect">
            <a:avLst/>
          </a:prstGeom>
        </p:spPr>
      </p:pic>
      <p:sp>
        <p:nvSpPr>
          <p:cNvPr id="3" name="Rectángulo 2"/>
          <p:cNvSpPr/>
          <p:nvPr/>
        </p:nvSpPr>
        <p:spPr>
          <a:xfrm>
            <a:off x="5731044" y="2480207"/>
            <a:ext cx="1334020" cy="400110"/>
          </a:xfrm>
          <a:prstGeom prst="rect">
            <a:avLst/>
          </a:prstGeom>
        </p:spPr>
        <p:txBody>
          <a:bodyPr wrap="none">
            <a:spAutoFit/>
          </a:bodyPr>
          <a:lstStyle/>
          <a:p>
            <a:r>
              <a:rPr lang="es" sz="2000" b="1" dirty="0" smtClean="0">
                <a:solidFill>
                  <a:schemeClr val="dk1"/>
                </a:solidFill>
                <a:latin typeface="Calibri"/>
                <a:ea typeface="Calibri"/>
                <a:cs typeface="Calibri"/>
                <a:sym typeface="Calibri"/>
              </a:rPr>
              <a:t>Etilamonio</a:t>
            </a:r>
            <a:endParaRPr lang="en-US" sz="2000" b="1" dirty="0"/>
          </a:p>
        </p:txBody>
      </p:sp>
      <p:sp>
        <p:nvSpPr>
          <p:cNvPr id="7" name="Rectángulo 6"/>
          <p:cNvSpPr/>
          <p:nvPr/>
        </p:nvSpPr>
        <p:spPr>
          <a:xfrm>
            <a:off x="1034353" y="2542553"/>
            <a:ext cx="1184940" cy="400110"/>
          </a:xfrm>
          <a:prstGeom prst="rect">
            <a:avLst/>
          </a:prstGeom>
        </p:spPr>
        <p:txBody>
          <a:bodyPr wrap="none">
            <a:spAutoFit/>
          </a:bodyPr>
          <a:lstStyle/>
          <a:p>
            <a:r>
              <a:rPr lang="es" sz="2000" b="1" dirty="0" smtClean="0">
                <a:solidFill>
                  <a:schemeClr val="dk1"/>
                </a:solidFill>
                <a:latin typeface="Calibri"/>
                <a:ea typeface="Calibri"/>
                <a:cs typeface="Calibri"/>
                <a:sym typeface="Calibri"/>
              </a:rPr>
              <a:t>Etilamina</a:t>
            </a:r>
            <a:endParaRPr lang="en-US" sz="2000" b="1" dirty="0"/>
          </a:p>
        </p:txBody>
      </p:sp>
    </p:spTree>
    <p:extLst>
      <p:ext uri="{BB962C8B-B14F-4D97-AF65-F5344CB8AC3E}">
        <p14:creationId xmlns:p14="http://schemas.microsoft.com/office/powerpoint/2010/main" val="177960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Aminas</a:t>
            </a:r>
            <a:endParaRPr>
              <a:latin typeface="Calibri"/>
              <a:ea typeface="Calibri"/>
              <a:cs typeface="Calibri"/>
              <a:sym typeface="Calibri"/>
            </a:endParaRPr>
          </a:p>
        </p:txBody>
      </p:sp>
      <p:sp>
        <p:nvSpPr>
          <p:cNvPr id="273" name="Google Shape;273;p43"/>
          <p:cNvSpPr txBox="1"/>
          <p:nvPr/>
        </p:nvSpPr>
        <p:spPr>
          <a:xfrm>
            <a:off x="4137800" y="-71825"/>
            <a:ext cx="4942500" cy="64647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Las aminas se forman cuando un N se une por enlace covalente simple a un C no unidos a otro(s) heteroátomo(s).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El grupo amina aporta polaridad. Generalmente es aceptor de enlace de H, puede ser dador si incluye un H unido al N</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Es un grupo básico. En agua suele encontrarse formando un equilibrio entre la forma neutra y la protonada.</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0" lvl="0" indent="0" algn="just" rtl="0">
              <a:spcBef>
                <a:spcPts val="0"/>
              </a:spcBef>
              <a:spcAft>
                <a:spcPts val="0"/>
              </a:spcAft>
              <a:buNone/>
            </a:pPr>
            <a:endParaRPr sz="2400">
              <a:solidFill>
                <a:schemeClr val="dk1"/>
              </a:solidFill>
              <a:latin typeface="Calibri"/>
              <a:ea typeface="Calibri"/>
              <a:cs typeface="Calibri"/>
              <a:sym typeface="Calibri"/>
            </a:endParaRPr>
          </a:p>
        </p:txBody>
      </p:sp>
      <p:pic>
        <p:nvPicPr>
          <p:cNvPr id="274" name="Google Shape;274;p43"/>
          <p:cNvPicPr preferRelativeResize="0"/>
          <p:nvPr/>
        </p:nvPicPr>
        <p:blipFill>
          <a:blip r:embed="rId3">
            <a:alphaModFix/>
          </a:blip>
          <a:stretch>
            <a:fillRect/>
          </a:stretch>
        </p:blipFill>
        <p:spPr>
          <a:xfrm>
            <a:off x="2221250" y="3098500"/>
            <a:ext cx="1787199" cy="1705850"/>
          </a:xfrm>
          <a:prstGeom prst="rect">
            <a:avLst/>
          </a:prstGeom>
          <a:noFill/>
          <a:ln>
            <a:noFill/>
          </a:ln>
        </p:spPr>
      </p:pic>
      <p:pic>
        <p:nvPicPr>
          <p:cNvPr id="275" name="Google Shape;275;p43"/>
          <p:cNvPicPr preferRelativeResize="0"/>
          <p:nvPr/>
        </p:nvPicPr>
        <p:blipFill>
          <a:blip r:embed="rId4">
            <a:alphaModFix/>
          </a:blip>
          <a:stretch>
            <a:fillRect/>
          </a:stretch>
        </p:blipFill>
        <p:spPr>
          <a:xfrm>
            <a:off x="152400" y="1015200"/>
            <a:ext cx="4186526" cy="30372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7"/>
          <p:cNvSpPr/>
          <p:nvPr/>
        </p:nvSpPr>
        <p:spPr>
          <a:xfrm>
            <a:off x="-1"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6" name="Google Shape;146;p27"/>
          <p:cNvSpPr txBox="1">
            <a:spLocks noGrp="1"/>
          </p:cNvSpPr>
          <p:nvPr>
            <p:ph type="title"/>
          </p:nvPr>
        </p:nvSpPr>
        <p:spPr>
          <a:xfrm>
            <a:off x="108225" y="97346"/>
            <a:ext cx="7886700" cy="850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3900"/>
              <a:buFont typeface="Calibri"/>
              <a:buNone/>
            </a:pPr>
            <a:r>
              <a:rPr lang="es" sz="3200">
                <a:solidFill>
                  <a:schemeClr val="accent1"/>
                </a:solidFill>
              </a:rPr>
              <a:t>CONTENIDO</a:t>
            </a:r>
            <a:endParaRPr sz="3200">
              <a:solidFill>
                <a:schemeClr val="accent1"/>
              </a:solidFill>
            </a:endParaRPr>
          </a:p>
        </p:txBody>
      </p:sp>
      <p:grpSp>
        <p:nvGrpSpPr>
          <p:cNvPr id="147" name="Google Shape;147;p27"/>
          <p:cNvGrpSpPr/>
          <p:nvPr/>
        </p:nvGrpSpPr>
        <p:grpSpPr>
          <a:xfrm>
            <a:off x="1048500" y="2704866"/>
            <a:ext cx="7047000" cy="1860787"/>
            <a:chOff x="559800" y="1780863"/>
            <a:chExt cx="9396000" cy="2481049"/>
          </a:xfrm>
        </p:grpSpPr>
        <p:sp>
          <p:nvSpPr>
            <p:cNvPr id="148" name="Google Shape;148;p27"/>
            <p:cNvSpPr/>
            <p:nvPr/>
          </p:nvSpPr>
          <p:spPr>
            <a:xfrm>
              <a:off x="559800" y="1780863"/>
              <a:ext cx="4320000" cy="648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9" name="Google Shape;149;p27"/>
            <p:cNvSpPr txBox="1"/>
            <p:nvPr/>
          </p:nvSpPr>
          <p:spPr>
            <a:xfrm>
              <a:off x="559800" y="1780863"/>
              <a:ext cx="4320000" cy="648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s" sz="2700" b="1" u="sng">
                  <a:solidFill>
                    <a:schemeClr val="dk1"/>
                  </a:solidFill>
                  <a:latin typeface="Calibri"/>
                  <a:ea typeface="Calibri"/>
                  <a:cs typeface="Calibri"/>
                  <a:sym typeface="Calibri"/>
                </a:rPr>
                <a:t>Grupos Funcionales</a:t>
              </a:r>
              <a:endParaRPr sz="2700" b="0" i="0" u="none" strike="noStrike" cap="none">
                <a:solidFill>
                  <a:schemeClr val="dk1"/>
                </a:solidFill>
                <a:latin typeface="Calibri"/>
                <a:ea typeface="Calibri"/>
                <a:cs typeface="Calibri"/>
                <a:sym typeface="Calibri"/>
              </a:endParaRPr>
            </a:p>
          </p:txBody>
        </p:sp>
        <p:sp>
          <p:nvSpPr>
            <p:cNvPr id="150" name="Google Shape;150;p27"/>
            <p:cNvSpPr/>
            <p:nvPr/>
          </p:nvSpPr>
          <p:spPr>
            <a:xfrm>
              <a:off x="559800" y="2512312"/>
              <a:ext cx="4320000" cy="1749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7"/>
            <p:cNvSpPr txBox="1"/>
            <p:nvPr/>
          </p:nvSpPr>
          <p:spPr>
            <a:xfrm>
              <a:off x="559800" y="2280145"/>
              <a:ext cx="4320000" cy="174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s" sz="1800">
                  <a:solidFill>
                    <a:schemeClr val="dk1"/>
                  </a:solidFill>
                  <a:latin typeface="Calibri"/>
                  <a:ea typeface="Calibri"/>
                  <a:cs typeface="Calibri"/>
                  <a:sym typeface="Calibri"/>
                </a:rPr>
                <a:t>Alcoholes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Calibri"/>
                <a:buNone/>
              </a:pPr>
              <a:r>
                <a:rPr lang="es" sz="1800">
                  <a:solidFill>
                    <a:schemeClr val="dk1"/>
                  </a:solidFill>
                  <a:latin typeface="Calibri"/>
                  <a:ea typeface="Calibri"/>
                  <a:cs typeface="Calibri"/>
                  <a:sym typeface="Calibri"/>
                </a:rPr>
                <a:t>Aldehídos y Cetonas</a:t>
              </a:r>
              <a:endParaRPr sz="18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Calibri"/>
                <a:buNone/>
              </a:pPr>
              <a:r>
                <a:rPr lang="es" sz="1800">
                  <a:solidFill>
                    <a:schemeClr val="dk1"/>
                  </a:solidFill>
                  <a:latin typeface="Calibri"/>
                  <a:ea typeface="Calibri"/>
                  <a:cs typeface="Calibri"/>
                  <a:sym typeface="Calibri"/>
                </a:rPr>
                <a:t>Ácidos Carboxílicos</a:t>
              </a:r>
              <a:endParaRPr sz="18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Calibri"/>
                <a:buNone/>
              </a:pPr>
              <a:r>
                <a:rPr lang="es" sz="1800">
                  <a:solidFill>
                    <a:schemeClr val="dk1"/>
                  </a:solidFill>
                  <a:latin typeface="Calibri"/>
                  <a:ea typeface="Calibri"/>
                  <a:cs typeface="Calibri"/>
                  <a:sym typeface="Calibri"/>
                </a:rPr>
                <a:t>Aminas</a:t>
              </a:r>
              <a:endParaRPr sz="18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Calibri"/>
                <a:buNone/>
              </a:pPr>
              <a:r>
                <a:rPr lang="es" sz="1800">
                  <a:solidFill>
                    <a:schemeClr val="dk1"/>
                  </a:solidFill>
                  <a:latin typeface="Calibri"/>
                  <a:ea typeface="Calibri"/>
                  <a:cs typeface="Calibri"/>
                  <a:sym typeface="Calibri"/>
                </a:rPr>
                <a:t>Ésteres</a:t>
              </a:r>
              <a:endParaRPr sz="18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Calibri"/>
                <a:buNone/>
              </a:pPr>
              <a:r>
                <a:rPr lang="es" sz="1800">
                  <a:solidFill>
                    <a:schemeClr val="dk1"/>
                  </a:solidFill>
                  <a:latin typeface="Calibri"/>
                  <a:ea typeface="Calibri"/>
                  <a:cs typeface="Calibri"/>
                  <a:sym typeface="Calibri"/>
                </a:rPr>
                <a:t>Amidas</a:t>
              </a:r>
              <a:endParaRPr sz="18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1800" b="0" i="0" u="none" strike="noStrike" cap="none">
                <a:solidFill>
                  <a:srgbClr val="FF0000"/>
                </a:solidFill>
                <a:latin typeface="Calibri"/>
                <a:ea typeface="Calibri"/>
                <a:cs typeface="Calibri"/>
                <a:sym typeface="Calibri"/>
              </a:endParaRPr>
            </a:p>
          </p:txBody>
        </p:sp>
        <p:sp>
          <p:nvSpPr>
            <p:cNvPr id="152" name="Google Shape;152;p27"/>
            <p:cNvSpPr/>
            <p:nvPr/>
          </p:nvSpPr>
          <p:spPr>
            <a:xfrm>
              <a:off x="5635800" y="1780863"/>
              <a:ext cx="4320000" cy="648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3" name="Google Shape;153;p27"/>
            <p:cNvSpPr txBox="1"/>
            <p:nvPr/>
          </p:nvSpPr>
          <p:spPr>
            <a:xfrm>
              <a:off x="5635800" y="1780863"/>
              <a:ext cx="4320000" cy="648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s" sz="2700" b="1" u="sng">
                  <a:solidFill>
                    <a:schemeClr val="dk1"/>
                  </a:solidFill>
                  <a:latin typeface="Calibri"/>
                  <a:ea typeface="Calibri"/>
                  <a:cs typeface="Calibri"/>
                  <a:sym typeface="Calibri"/>
                </a:rPr>
                <a:t>Reacciones Redox</a:t>
              </a:r>
              <a:endParaRPr sz="2700" b="0" i="0" u="none" strike="noStrike" cap="none">
                <a:solidFill>
                  <a:schemeClr val="dk1"/>
                </a:solidFill>
                <a:latin typeface="Calibri"/>
                <a:ea typeface="Calibri"/>
                <a:cs typeface="Calibri"/>
                <a:sym typeface="Calibri"/>
              </a:endParaRPr>
            </a:p>
          </p:txBody>
        </p:sp>
        <p:sp>
          <p:nvSpPr>
            <p:cNvPr id="154" name="Google Shape;154;p27"/>
            <p:cNvSpPr/>
            <p:nvPr/>
          </p:nvSpPr>
          <p:spPr>
            <a:xfrm>
              <a:off x="5635800" y="2512312"/>
              <a:ext cx="4320000" cy="17496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5" name="Google Shape;155;p27"/>
            <p:cNvSpPr txBox="1"/>
            <p:nvPr/>
          </p:nvSpPr>
          <p:spPr>
            <a:xfrm>
              <a:off x="5635800" y="2428879"/>
              <a:ext cx="4320000" cy="174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Calibri"/>
                <a:buNone/>
              </a:pPr>
              <a:r>
                <a:rPr lang="es" sz="1800">
                  <a:solidFill>
                    <a:schemeClr val="dk1"/>
                  </a:solidFill>
                  <a:latin typeface="Calibri"/>
                  <a:ea typeface="Calibri"/>
                  <a:cs typeface="Calibri"/>
                  <a:sym typeface="Calibri"/>
                </a:rPr>
                <a:t>Semirreacciones</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Calibri"/>
                <a:buNone/>
              </a:pPr>
              <a:r>
                <a:rPr lang="es" sz="1800">
                  <a:solidFill>
                    <a:schemeClr val="dk1"/>
                  </a:solidFill>
                  <a:latin typeface="Calibri"/>
                  <a:ea typeface="Calibri"/>
                  <a:cs typeface="Calibri"/>
                  <a:sym typeface="Calibri"/>
                </a:rPr>
                <a:t>Estados de Oxidación del C</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Calibri"/>
                <a:buNone/>
              </a:pPr>
              <a:r>
                <a:rPr lang="es" sz="1800">
                  <a:solidFill>
                    <a:schemeClr val="dk1"/>
                  </a:solidFill>
                  <a:latin typeface="Calibri"/>
                  <a:ea typeface="Calibri"/>
                  <a:cs typeface="Calibri"/>
                  <a:sym typeface="Calibri"/>
                </a:rPr>
                <a:t>Redox de Grupos Funcionales</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56" name="Google Shape;156;p27"/>
          <p:cNvPicPr preferRelativeResize="0"/>
          <p:nvPr/>
        </p:nvPicPr>
        <p:blipFill>
          <a:blip r:embed="rId3">
            <a:alphaModFix/>
          </a:blip>
          <a:stretch>
            <a:fillRect/>
          </a:stretch>
        </p:blipFill>
        <p:spPr>
          <a:xfrm>
            <a:off x="890450" y="1080675"/>
            <a:ext cx="3142700" cy="1491075"/>
          </a:xfrm>
          <a:prstGeom prst="rect">
            <a:avLst/>
          </a:prstGeom>
          <a:noFill/>
          <a:ln>
            <a:noFill/>
          </a:ln>
        </p:spPr>
      </p:pic>
      <p:pic>
        <p:nvPicPr>
          <p:cNvPr id="157" name="Google Shape;157;p27"/>
          <p:cNvPicPr preferRelativeResize="0"/>
          <p:nvPr/>
        </p:nvPicPr>
        <p:blipFill>
          <a:blip r:embed="rId4">
            <a:alphaModFix/>
          </a:blip>
          <a:stretch>
            <a:fillRect/>
          </a:stretch>
        </p:blipFill>
        <p:spPr>
          <a:xfrm>
            <a:off x="4894025" y="942075"/>
            <a:ext cx="2529976" cy="162967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Ésteres</a:t>
            </a:r>
            <a:endParaRPr>
              <a:latin typeface="Calibri"/>
              <a:ea typeface="Calibri"/>
              <a:cs typeface="Calibri"/>
              <a:sym typeface="Calibri"/>
            </a:endParaRPr>
          </a:p>
        </p:txBody>
      </p:sp>
      <p:sp>
        <p:nvSpPr>
          <p:cNvPr id="281" name="Google Shape;281;p44"/>
          <p:cNvSpPr txBox="1"/>
          <p:nvPr/>
        </p:nvSpPr>
        <p:spPr>
          <a:xfrm>
            <a:off x="4499950" y="156300"/>
            <a:ext cx="4572000" cy="49872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Los ésteres pueden ser considerados los productos de condensación entre ácidos carboxílicos y alcoholes.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La reacción inversa (hidrólisis) está favorecida en medios biológicos.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Los ésteres son neutros y suelen ser menos polares que los ácidos y los alcoholes de los que derivan.</a:t>
            </a:r>
            <a:endParaRPr sz="2400">
              <a:solidFill>
                <a:schemeClr val="dk1"/>
              </a:solidFill>
              <a:latin typeface="Calibri"/>
              <a:ea typeface="Calibri"/>
              <a:cs typeface="Calibri"/>
              <a:sym typeface="Calibri"/>
            </a:endParaRPr>
          </a:p>
        </p:txBody>
      </p:sp>
      <p:pic>
        <p:nvPicPr>
          <p:cNvPr id="5" name="Imagen 4">
            <a:extLst>
              <a:ext uri="{FF2B5EF4-FFF2-40B4-BE49-F238E27FC236}">
                <a16:creationId xmlns:a16="http://schemas.microsoft.com/office/drawing/2014/main" id="{A04DDAE4-AAF2-46EE-A1D6-24006566E6FD}"/>
              </a:ext>
            </a:extLst>
          </p:cNvPr>
          <p:cNvPicPr>
            <a:picLocks noChangeAspect="1"/>
          </p:cNvPicPr>
          <p:nvPr/>
        </p:nvPicPr>
        <p:blipFill>
          <a:blip r:embed="rId3"/>
          <a:stretch>
            <a:fillRect/>
          </a:stretch>
        </p:blipFill>
        <p:spPr>
          <a:xfrm>
            <a:off x="72050" y="1047991"/>
            <a:ext cx="4766341" cy="30475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p:nvPr/>
        </p:nvSpPr>
        <p:spPr>
          <a:xfrm>
            <a:off x="4622950" y="-80550"/>
            <a:ext cx="4521000" cy="53565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Análogo a los ésteres, las amidas pueden ser consideradas producto de condensación entre ácidos carboxílicos y aminas.</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Es un grupo neutro en condiciones biológicas, polar (aunque en menor medida que el ácido o la amina correspondiente).</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Puede ceder y aceptar enlace de H.</a:t>
            </a:r>
            <a:endParaRPr sz="2400">
              <a:solidFill>
                <a:schemeClr val="dk1"/>
              </a:solidFill>
              <a:latin typeface="Calibri"/>
              <a:ea typeface="Calibri"/>
              <a:cs typeface="Calibri"/>
              <a:sym typeface="Calibri"/>
            </a:endParaRPr>
          </a:p>
        </p:txBody>
      </p:sp>
      <p:sp>
        <p:nvSpPr>
          <p:cNvPr id="288" name="Google Shape;288;p45"/>
          <p:cNvSpPr txBox="1">
            <a:spLocks noGrp="1"/>
          </p:cNvSpPr>
          <p:nvPr>
            <p:ph type="title"/>
          </p:nvPr>
        </p:nvSpPr>
        <p:spPr>
          <a:xfrm>
            <a:off x="311700" y="137700"/>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Amidas</a:t>
            </a:r>
            <a:endParaRPr>
              <a:latin typeface="Calibri"/>
              <a:ea typeface="Calibri"/>
              <a:cs typeface="Calibri"/>
              <a:sym typeface="Calibri"/>
            </a:endParaRPr>
          </a:p>
        </p:txBody>
      </p:sp>
      <p:pic>
        <p:nvPicPr>
          <p:cNvPr id="3" name="Imagen 2">
            <a:extLst>
              <a:ext uri="{FF2B5EF4-FFF2-40B4-BE49-F238E27FC236}">
                <a16:creationId xmlns:a16="http://schemas.microsoft.com/office/drawing/2014/main" id="{DD46BAD9-31AC-455D-A01D-FCF651DF5876}"/>
              </a:ext>
            </a:extLst>
          </p:cNvPr>
          <p:cNvPicPr>
            <a:picLocks noChangeAspect="1"/>
          </p:cNvPicPr>
          <p:nvPr/>
        </p:nvPicPr>
        <p:blipFill>
          <a:blip r:embed="rId3"/>
          <a:stretch>
            <a:fillRect/>
          </a:stretch>
        </p:blipFill>
        <p:spPr>
          <a:xfrm>
            <a:off x="0" y="1083653"/>
            <a:ext cx="5107243" cy="34325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Ejemplos - Reconocimiento de Grupos I</a:t>
            </a:r>
            <a:endParaRPr>
              <a:latin typeface="Calibri"/>
              <a:ea typeface="Calibri"/>
              <a:cs typeface="Calibri"/>
              <a:sym typeface="Calibri"/>
            </a:endParaRPr>
          </a:p>
        </p:txBody>
      </p:sp>
      <p:pic>
        <p:nvPicPr>
          <p:cNvPr id="295" name="Google Shape;295;p46"/>
          <p:cNvPicPr preferRelativeResize="0"/>
          <p:nvPr/>
        </p:nvPicPr>
        <p:blipFill>
          <a:blip r:embed="rId3">
            <a:alphaModFix/>
          </a:blip>
          <a:stretch>
            <a:fillRect/>
          </a:stretch>
        </p:blipFill>
        <p:spPr>
          <a:xfrm>
            <a:off x="2485075" y="710400"/>
            <a:ext cx="4173851" cy="42088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Ejemplos - Reconocimiento de Grupos II</a:t>
            </a:r>
            <a:endParaRPr>
              <a:latin typeface="Calibri"/>
              <a:ea typeface="Calibri"/>
              <a:cs typeface="Calibri"/>
              <a:sym typeface="Calibri"/>
            </a:endParaRPr>
          </a:p>
        </p:txBody>
      </p:sp>
      <p:pic>
        <p:nvPicPr>
          <p:cNvPr id="301" name="Google Shape;301;p47"/>
          <p:cNvPicPr preferRelativeResize="0"/>
          <p:nvPr/>
        </p:nvPicPr>
        <p:blipFill>
          <a:blip r:embed="rId3">
            <a:alphaModFix/>
          </a:blip>
          <a:stretch>
            <a:fillRect/>
          </a:stretch>
        </p:blipFill>
        <p:spPr>
          <a:xfrm>
            <a:off x="152400" y="1351300"/>
            <a:ext cx="8839199" cy="183051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Ejemplos - Reconocimiento de Grupos III</a:t>
            </a:r>
            <a:endParaRPr>
              <a:latin typeface="Calibri"/>
              <a:ea typeface="Calibri"/>
              <a:cs typeface="Calibri"/>
              <a:sym typeface="Calibri"/>
            </a:endParaRPr>
          </a:p>
        </p:txBody>
      </p:sp>
      <p:pic>
        <p:nvPicPr>
          <p:cNvPr id="307" name="Google Shape;307;p48"/>
          <p:cNvPicPr preferRelativeResize="0"/>
          <p:nvPr/>
        </p:nvPicPr>
        <p:blipFill>
          <a:blip r:embed="rId3">
            <a:alphaModFix/>
          </a:blip>
          <a:stretch>
            <a:fillRect/>
          </a:stretch>
        </p:blipFill>
        <p:spPr>
          <a:xfrm>
            <a:off x="1149763" y="1112950"/>
            <a:ext cx="6844476" cy="1351325"/>
          </a:xfrm>
          <a:prstGeom prst="rect">
            <a:avLst/>
          </a:prstGeom>
          <a:noFill/>
          <a:ln>
            <a:noFill/>
          </a:ln>
        </p:spPr>
      </p:pic>
      <p:sp>
        <p:nvSpPr>
          <p:cNvPr id="308" name="Google Shape;308;p48"/>
          <p:cNvSpPr txBox="1"/>
          <p:nvPr/>
        </p:nvSpPr>
        <p:spPr>
          <a:xfrm>
            <a:off x="541950" y="2866825"/>
            <a:ext cx="8060100" cy="20319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r>
              <a:rPr lang="es" sz="2400" dirty="0">
                <a:solidFill>
                  <a:schemeClr val="dk1"/>
                </a:solidFill>
                <a:latin typeface="Calibri"/>
                <a:ea typeface="Calibri"/>
                <a:cs typeface="Calibri"/>
                <a:sym typeface="Calibri"/>
              </a:rPr>
              <a:t>La Penicilina G fue uno de los primeros antibióticos utilizados para tratar infecciones bacterianas. ¿Qué grupos funcionales reconocen?</a:t>
            </a:r>
            <a:endParaRPr sz="2400" dirty="0">
              <a:solidFill>
                <a:schemeClr val="dk1"/>
              </a:solidFill>
              <a:latin typeface="Calibri"/>
              <a:ea typeface="Calibri"/>
              <a:cs typeface="Calibri"/>
              <a:sym typeface="Calibri"/>
            </a:endParaRPr>
          </a:p>
          <a:p>
            <a:pPr marL="457200" lvl="0" indent="0" algn="just" rtl="0">
              <a:spcBef>
                <a:spcPts val="0"/>
              </a:spcBef>
              <a:spcAft>
                <a:spcPts val="0"/>
              </a:spcAft>
              <a:buNone/>
            </a:pPr>
            <a:r>
              <a:rPr lang="es" sz="2400" dirty="0">
                <a:solidFill>
                  <a:schemeClr val="dk1"/>
                </a:solidFill>
                <a:latin typeface="Calibri"/>
                <a:ea typeface="Calibri"/>
                <a:cs typeface="Calibri"/>
                <a:sym typeface="Calibri"/>
              </a:rPr>
              <a:t>Algunas bacterias son capaces de degradar la penicilina según la reacción mostrada. ¿Qué tipo de reacción es?</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Química Redox de Compuestos Carbonados</a:t>
            </a:r>
            <a:endParaRPr>
              <a:latin typeface="Calibri"/>
              <a:ea typeface="Calibri"/>
              <a:cs typeface="Calibri"/>
              <a:sym typeface="Calibri"/>
            </a:endParaRPr>
          </a:p>
        </p:txBody>
      </p:sp>
      <p:pic>
        <p:nvPicPr>
          <p:cNvPr id="314" name="Google Shape;314;p49"/>
          <p:cNvPicPr preferRelativeResize="0"/>
          <p:nvPr/>
        </p:nvPicPr>
        <p:blipFill>
          <a:blip r:embed="rId3">
            <a:alphaModFix/>
          </a:blip>
          <a:stretch>
            <a:fillRect/>
          </a:stretch>
        </p:blipFill>
        <p:spPr>
          <a:xfrm>
            <a:off x="1367563" y="710400"/>
            <a:ext cx="6408871" cy="41283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dirty="0" smtClean="0">
                <a:latin typeface="Calibri"/>
                <a:ea typeface="Calibri"/>
                <a:cs typeface="Calibri"/>
                <a:sym typeface="Calibri"/>
              </a:rPr>
              <a:t>Estados de Oxidación</a:t>
            </a:r>
            <a:endParaRPr dirty="0">
              <a:latin typeface="Calibri"/>
              <a:ea typeface="Calibri"/>
              <a:cs typeface="Calibri"/>
              <a:sym typeface="Calibri"/>
            </a:endParaRPr>
          </a:p>
        </p:txBody>
      </p:sp>
      <p:sp>
        <p:nvSpPr>
          <p:cNvPr id="2" name="Rectángulo 1"/>
          <p:cNvSpPr/>
          <p:nvPr/>
        </p:nvSpPr>
        <p:spPr>
          <a:xfrm>
            <a:off x="512618" y="1042449"/>
            <a:ext cx="7640782" cy="2585323"/>
          </a:xfrm>
          <a:prstGeom prst="rect">
            <a:avLst/>
          </a:prstGeom>
        </p:spPr>
        <p:txBody>
          <a:bodyPr wrap="square">
            <a:spAutoFit/>
          </a:bodyPr>
          <a:lstStyle/>
          <a:p>
            <a:pPr algn="just"/>
            <a:r>
              <a:rPr lang="es" sz="1800" dirty="0" smtClean="0">
                <a:solidFill>
                  <a:schemeClr val="dk1"/>
                </a:solidFill>
                <a:latin typeface="Calibri"/>
                <a:ea typeface="Calibri"/>
                <a:cs typeface="Calibri"/>
                <a:sym typeface="Calibri"/>
              </a:rPr>
              <a:t>En general, el estado de oxidación de un átomo en una especie química se relaciona con la cantidad de electrones perdidos o ganados en una reacción redox. A mayor número de oxidación, más oxidado está el átomo</a:t>
            </a:r>
          </a:p>
          <a:p>
            <a:pPr algn="just"/>
            <a:endParaRPr lang="es" sz="1800" dirty="0">
              <a:solidFill>
                <a:schemeClr val="dk1"/>
              </a:solidFill>
              <a:latin typeface="Calibri"/>
              <a:cs typeface="Calibri"/>
              <a:sym typeface="Calibri"/>
            </a:endParaRPr>
          </a:p>
          <a:p>
            <a:pPr algn="just"/>
            <a:r>
              <a:rPr lang="es" sz="1800" dirty="0" smtClean="0">
                <a:solidFill>
                  <a:schemeClr val="dk1"/>
                </a:solidFill>
                <a:latin typeface="Calibri"/>
                <a:cs typeface="Calibri"/>
                <a:sym typeface="Calibri"/>
              </a:rPr>
              <a:t>Formalmente, el N° de oxidación es la carga </a:t>
            </a:r>
            <a:r>
              <a:rPr lang="es" sz="1800" b="1" dirty="0" smtClean="0">
                <a:solidFill>
                  <a:schemeClr val="dk1"/>
                </a:solidFill>
                <a:latin typeface="Calibri"/>
                <a:cs typeface="Calibri"/>
                <a:sym typeface="Calibri"/>
              </a:rPr>
              <a:t>hipotética </a:t>
            </a:r>
            <a:r>
              <a:rPr lang="es" sz="1800" dirty="0" smtClean="0">
                <a:solidFill>
                  <a:schemeClr val="dk1"/>
                </a:solidFill>
                <a:latin typeface="Calibri"/>
                <a:cs typeface="Calibri"/>
                <a:sym typeface="Calibri"/>
              </a:rPr>
              <a:t>que tendría el átomo si todos sus enlaces fueran iónicos.</a:t>
            </a:r>
          </a:p>
          <a:p>
            <a:pPr algn="just"/>
            <a:endParaRPr lang="es" sz="1800" dirty="0" smtClean="0">
              <a:solidFill>
                <a:schemeClr val="dk1"/>
              </a:solidFill>
              <a:latin typeface="Calibri"/>
              <a:cs typeface="Calibri"/>
              <a:sym typeface="Calibri"/>
            </a:endParaRPr>
          </a:p>
          <a:p>
            <a:pPr algn="just"/>
            <a:r>
              <a:rPr lang="es" sz="1800" dirty="0" smtClean="0">
                <a:solidFill>
                  <a:schemeClr val="dk1"/>
                </a:solidFill>
                <a:latin typeface="Calibri"/>
                <a:cs typeface="Calibri"/>
                <a:sym typeface="Calibri"/>
              </a:rPr>
              <a:t>En química orgánica esto hace que se requiera una adaptación, ya que en general estamos hablando de enlaces covalentes.  </a:t>
            </a:r>
            <a:endParaRPr lang="en-US" sz="1800" dirty="0"/>
          </a:p>
        </p:txBody>
      </p:sp>
    </p:spTree>
    <p:extLst>
      <p:ext uri="{BB962C8B-B14F-4D97-AF65-F5344CB8AC3E}">
        <p14:creationId xmlns:p14="http://schemas.microsoft.com/office/powerpoint/2010/main" val="39176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dirty="0" smtClean="0">
                <a:latin typeface="Calibri"/>
                <a:ea typeface="Calibri"/>
                <a:cs typeface="Calibri"/>
                <a:sym typeface="Calibri"/>
              </a:rPr>
              <a:t>Estados de Oxidación - Reglas</a:t>
            </a:r>
            <a:endParaRPr dirty="0">
              <a:latin typeface="Calibri"/>
              <a:ea typeface="Calibri"/>
              <a:cs typeface="Calibri"/>
              <a:sym typeface="Calibri"/>
            </a:endParaRPr>
          </a:p>
        </p:txBody>
      </p:sp>
      <p:sp>
        <p:nvSpPr>
          <p:cNvPr id="3" name="Rectángulo 2"/>
          <p:cNvSpPr/>
          <p:nvPr/>
        </p:nvSpPr>
        <p:spPr>
          <a:xfrm>
            <a:off x="1032164" y="1416521"/>
            <a:ext cx="6858000" cy="2308324"/>
          </a:xfrm>
          <a:prstGeom prst="rect">
            <a:avLst/>
          </a:prstGeom>
        </p:spPr>
        <p:txBody>
          <a:bodyPr wrap="square">
            <a:spAutoFit/>
          </a:bodyPr>
          <a:lstStyle/>
          <a:p>
            <a:r>
              <a:rPr lang="es" sz="1800" dirty="0" smtClean="0">
                <a:solidFill>
                  <a:schemeClr val="dk1"/>
                </a:solidFill>
                <a:latin typeface="Calibri"/>
                <a:cs typeface="Calibri"/>
                <a:sym typeface="Calibri"/>
              </a:rPr>
              <a:t>A un átomo se le asigna un número de oxidación de +I por cada enlace con un átomo más electronegativo que él.</a:t>
            </a:r>
          </a:p>
          <a:p>
            <a:endParaRPr lang="es" sz="1800" dirty="0">
              <a:solidFill>
                <a:schemeClr val="dk1"/>
              </a:solidFill>
              <a:latin typeface="Calibri"/>
              <a:cs typeface="Calibri"/>
              <a:sym typeface="Calibri"/>
            </a:endParaRPr>
          </a:p>
          <a:p>
            <a:r>
              <a:rPr lang="es" sz="1800" dirty="0" smtClean="0">
                <a:solidFill>
                  <a:schemeClr val="dk1"/>
                </a:solidFill>
                <a:latin typeface="Calibri"/>
                <a:cs typeface="Calibri"/>
                <a:sym typeface="Calibri"/>
              </a:rPr>
              <a:t>Se asigna -I por cada enlace con un átomo menos electronegativo que él.</a:t>
            </a:r>
          </a:p>
          <a:p>
            <a:endParaRPr lang="es" sz="1800" dirty="0">
              <a:solidFill>
                <a:schemeClr val="dk1"/>
              </a:solidFill>
              <a:latin typeface="Calibri"/>
              <a:cs typeface="Calibri"/>
              <a:sym typeface="Calibri"/>
            </a:endParaRPr>
          </a:p>
          <a:p>
            <a:r>
              <a:rPr lang="es" sz="1800" dirty="0" smtClean="0">
                <a:solidFill>
                  <a:schemeClr val="dk1"/>
                </a:solidFill>
                <a:latin typeface="Calibri"/>
                <a:cs typeface="Calibri"/>
                <a:sym typeface="Calibri"/>
              </a:rPr>
              <a:t>Se asigna 0 por cada enlace con átomos idéntico a él por tener la misma electronegatividad. </a:t>
            </a:r>
            <a:endParaRPr lang="en-US" sz="1800" dirty="0"/>
          </a:p>
        </p:txBody>
      </p:sp>
    </p:spTree>
    <p:extLst>
      <p:ext uri="{BB962C8B-B14F-4D97-AF65-F5344CB8AC3E}">
        <p14:creationId xmlns:p14="http://schemas.microsoft.com/office/powerpoint/2010/main" val="3157487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Química Redox de Compuestos Carbonados</a:t>
            </a:r>
            <a:endParaRPr>
              <a:latin typeface="Calibri"/>
              <a:ea typeface="Calibri"/>
              <a:cs typeface="Calibri"/>
              <a:sym typeface="Calibri"/>
            </a:endParaRPr>
          </a:p>
        </p:txBody>
      </p:sp>
      <p:graphicFrame>
        <p:nvGraphicFramePr>
          <p:cNvPr id="2" name="Objeto 1">
            <a:extLst>
              <a:ext uri="{FF2B5EF4-FFF2-40B4-BE49-F238E27FC236}">
                <a16:creationId xmlns:a16="http://schemas.microsoft.com/office/drawing/2014/main" id="{8C4F0433-9CEC-46B6-8CD2-99A1FA405407}"/>
              </a:ext>
            </a:extLst>
          </p:cNvPr>
          <p:cNvGraphicFramePr>
            <a:graphicFrameLocks noChangeAspect="1"/>
          </p:cNvGraphicFramePr>
          <p:nvPr>
            <p:extLst>
              <p:ext uri="{D42A27DB-BD31-4B8C-83A1-F6EECF244321}">
                <p14:modId xmlns:p14="http://schemas.microsoft.com/office/powerpoint/2010/main" val="2698892953"/>
              </p:ext>
            </p:extLst>
          </p:nvPr>
        </p:nvGraphicFramePr>
        <p:xfrm>
          <a:off x="1126799" y="847097"/>
          <a:ext cx="6890402" cy="4054511"/>
        </p:xfrm>
        <a:graphic>
          <a:graphicData uri="http://schemas.openxmlformats.org/presentationml/2006/ole">
            <mc:AlternateContent xmlns:mc="http://schemas.openxmlformats.org/markup-compatibility/2006">
              <mc:Choice xmlns:v="urn:schemas-microsoft-com:vml" Requires="v">
                <p:oleObj spid="_x0000_s1034" r:id="rId4" imgW="5789205" imgH="3407224" progId="">
                  <p:embed/>
                </p:oleObj>
              </mc:Choice>
              <mc:Fallback>
                <p:oleObj r:id="rId4" imgW="5789205" imgH="3407224" progId="">
                  <p:embed/>
                  <p:pic>
                    <p:nvPicPr>
                      <p:cNvPr id="0" name=""/>
                      <p:cNvPicPr/>
                      <p:nvPr/>
                    </p:nvPicPr>
                    <p:blipFill>
                      <a:blip r:embed="rId5"/>
                      <a:stretch>
                        <a:fillRect/>
                      </a:stretch>
                    </p:blipFill>
                    <p:spPr>
                      <a:xfrm>
                        <a:off x="1126799" y="847097"/>
                        <a:ext cx="6890402" cy="4054511"/>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Ejemplos Redox</a:t>
            </a:r>
            <a:endParaRPr>
              <a:latin typeface="Calibri"/>
              <a:ea typeface="Calibri"/>
              <a:cs typeface="Calibri"/>
              <a:sym typeface="Calibri"/>
            </a:endParaRPr>
          </a:p>
        </p:txBody>
      </p:sp>
      <p:sp>
        <p:nvSpPr>
          <p:cNvPr id="326" name="Google Shape;326;p51"/>
          <p:cNvSpPr txBox="1"/>
          <p:nvPr/>
        </p:nvSpPr>
        <p:spPr>
          <a:xfrm>
            <a:off x="5646350" y="1925225"/>
            <a:ext cx="7333200" cy="85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27" name="Google Shape;327;p51"/>
          <p:cNvSpPr txBox="1"/>
          <p:nvPr/>
        </p:nvSpPr>
        <p:spPr>
          <a:xfrm>
            <a:off x="4645850" y="1925250"/>
            <a:ext cx="4238400" cy="12930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r>
              <a:rPr lang="es" sz="2400">
                <a:solidFill>
                  <a:schemeClr val="dk1"/>
                </a:solidFill>
                <a:latin typeface="Calibri"/>
                <a:ea typeface="Calibri"/>
                <a:cs typeface="Calibri"/>
                <a:sym typeface="Calibri"/>
              </a:rPr>
              <a:t>¿Cuál es el estado de oxidación en cada Carbono marcado con *?</a:t>
            </a:r>
            <a:endParaRPr/>
          </a:p>
        </p:txBody>
      </p:sp>
      <p:pic>
        <p:nvPicPr>
          <p:cNvPr id="328" name="Google Shape;328;p51"/>
          <p:cNvPicPr preferRelativeResize="0"/>
          <p:nvPr/>
        </p:nvPicPr>
        <p:blipFill>
          <a:blip r:embed="rId3">
            <a:alphaModFix/>
          </a:blip>
          <a:stretch>
            <a:fillRect/>
          </a:stretch>
        </p:blipFill>
        <p:spPr>
          <a:xfrm>
            <a:off x="530400" y="788525"/>
            <a:ext cx="4041598" cy="413152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152400" y="221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El carbono es un átomo con gran capacidad de formar enlaces covalentes entre sí y con H, O, N, S, etc.</a:t>
            </a:r>
            <a:endParaRPr>
              <a:latin typeface="Calibri"/>
              <a:ea typeface="Calibri"/>
              <a:cs typeface="Calibri"/>
              <a:sym typeface="Calibri"/>
            </a:endParaRPr>
          </a:p>
        </p:txBody>
      </p:sp>
      <p:pic>
        <p:nvPicPr>
          <p:cNvPr id="163" name="Google Shape;163;p28"/>
          <p:cNvPicPr preferRelativeResize="0"/>
          <p:nvPr/>
        </p:nvPicPr>
        <p:blipFill rotWithShape="1">
          <a:blip r:embed="rId3">
            <a:alphaModFix/>
          </a:blip>
          <a:srcRect t="3758" r="45913" b="67372"/>
          <a:stretch/>
        </p:blipFill>
        <p:spPr>
          <a:xfrm>
            <a:off x="561425" y="3258713"/>
            <a:ext cx="2972984" cy="1523273"/>
          </a:xfrm>
          <a:prstGeom prst="rect">
            <a:avLst/>
          </a:prstGeom>
          <a:noFill/>
          <a:ln>
            <a:noFill/>
          </a:ln>
        </p:spPr>
      </p:pic>
      <p:pic>
        <p:nvPicPr>
          <p:cNvPr id="164" name="Google Shape;164;p28"/>
          <p:cNvPicPr preferRelativeResize="0"/>
          <p:nvPr/>
        </p:nvPicPr>
        <p:blipFill rotWithShape="1">
          <a:blip r:embed="rId3">
            <a:alphaModFix/>
          </a:blip>
          <a:srcRect l="58888" b="67026"/>
          <a:stretch/>
        </p:blipFill>
        <p:spPr>
          <a:xfrm>
            <a:off x="483375" y="1359724"/>
            <a:ext cx="2466398" cy="1898998"/>
          </a:xfrm>
          <a:prstGeom prst="rect">
            <a:avLst/>
          </a:prstGeom>
          <a:noFill/>
          <a:ln>
            <a:noFill/>
          </a:ln>
        </p:spPr>
      </p:pic>
      <p:pic>
        <p:nvPicPr>
          <p:cNvPr id="165" name="Google Shape;165;p28"/>
          <p:cNvPicPr preferRelativeResize="0"/>
          <p:nvPr/>
        </p:nvPicPr>
        <p:blipFill rotWithShape="1">
          <a:blip r:embed="rId3">
            <a:alphaModFix/>
          </a:blip>
          <a:srcRect l="6733" t="33333" r="12725"/>
          <a:stretch/>
        </p:blipFill>
        <p:spPr>
          <a:xfrm>
            <a:off x="3829750" y="1158025"/>
            <a:ext cx="4560976" cy="362394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Ejemplos Redox</a:t>
            </a:r>
            <a:endParaRPr>
              <a:latin typeface="Calibri"/>
              <a:ea typeface="Calibri"/>
              <a:cs typeface="Calibri"/>
              <a:sym typeface="Calibri"/>
            </a:endParaRPr>
          </a:p>
        </p:txBody>
      </p:sp>
      <p:sp>
        <p:nvSpPr>
          <p:cNvPr id="334" name="Google Shape;334;p52"/>
          <p:cNvSpPr txBox="1"/>
          <p:nvPr/>
        </p:nvSpPr>
        <p:spPr>
          <a:xfrm>
            <a:off x="398250" y="2787250"/>
            <a:ext cx="8347500" cy="16623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r>
              <a:rPr lang="es" sz="2400">
                <a:solidFill>
                  <a:schemeClr val="dk1"/>
                </a:solidFill>
                <a:latin typeface="Calibri"/>
                <a:ea typeface="Calibri"/>
                <a:cs typeface="Calibri"/>
                <a:sym typeface="Calibri"/>
              </a:rPr>
              <a:t>Esta semi-reacción ocurre en nuestras células y es importante para la obtención de energía y la construcción de biomoléculas. ¿Qué grupo(s) funcionales están presentes? ¿El succinato se oxida o se reduce?</a:t>
            </a:r>
            <a:endParaRPr/>
          </a:p>
        </p:txBody>
      </p:sp>
      <p:pic>
        <p:nvPicPr>
          <p:cNvPr id="335" name="Google Shape;335;p52"/>
          <p:cNvPicPr preferRelativeResize="0"/>
          <p:nvPr/>
        </p:nvPicPr>
        <p:blipFill>
          <a:blip r:embed="rId3">
            <a:alphaModFix/>
          </a:blip>
          <a:stretch>
            <a:fillRect/>
          </a:stretch>
        </p:blipFill>
        <p:spPr>
          <a:xfrm>
            <a:off x="1376100" y="773072"/>
            <a:ext cx="6885131" cy="1951499"/>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Ejemplos Redox</a:t>
            </a:r>
            <a:endParaRPr>
              <a:latin typeface="Calibri"/>
              <a:ea typeface="Calibri"/>
              <a:cs typeface="Calibri"/>
              <a:sym typeface="Calibri"/>
            </a:endParaRPr>
          </a:p>
        </p:txBody>
      </p:sp>
      <p:sp>
        <p:nvSpPr>
          <p:cNvPr id="342" name="Google Shape;342;p53"/>
          <p:cNvSpPr txBox="1"/>
          <p:nvPr/>
        </p:nvSpPr>
        <p:spPr>
          <a:xfrm>
            <a:off x="527550" y="3922300"/>
            <a:ext cx="8088900" cy="5541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r>
              <a:rPr lang="es" sz="2400">
                <a:solidFill>
                  <a:schemeClr val="dk1"/>
                </a:solidFill>
                <a:latin typeface="Calibri"/>
                <a:ea typeface="Calibri"/>
                <a:cs typeface="Calibri"/>
                <a:sym typeface="Calibri"/>
              </a:rPr>
              <a:t>¿Cuál es un posible producto de oxidación de benzoína?</a:t>
            </a:r>
            <a:endParaRPr>
              <a:solidFill>
                <a:schemeClr val="dk1"/>
              </a:solidFill>
            </a:endParaRPr>
          </a:p>
        </p:txBody>
      </p:sp>
      <p:graphicFrame>
        <p:nvGraphicFramePr>
          <p:cNvPr id="2" name="Objeto 1">
            <a:extLst>
              <a:ext uri="{FF2B5EF4-FFF2-40B4-BE49-F238E27FC236}">
                <a16:creationId xmlns:a16="http://schemas.microsoft.com/office/drawing/2014/main" id="{E685A156-A66D-4034-8C9D-52B35BE6F2AA}"/>
              </a:ext>
            </a:extLst>
          </p:cNvPr>
          <p:cNvGraphicFramePr>
            <a:graphicFrameLocks noChangeAspect="1"/>
          </p:cNvGraphicFramePr>
          <p:nvPr>
            <p:extLst>
              <p:ext uri="{D42A27DB-BD31-4B8C-83A1-F6EECF244321}">
                <p14:modId xmlns:p14="http://schemas.microsoft.com/office/powerpoint/2010/main" val="483936824"/>
              </p:ext>
            </p:extLst>
          </p:nvPr>
        </p:nvGraphicFramePr>
        <p:xfrm>
          <a:off x="694049" y="1020727"/>
          <a:ext cx="7755902" cy="2231324"/>
        </p:xfrm>
        <a:graphic>
          <a:graphicData uri="http://schemas.openxmlformats.org/presentationml/2006/ole">
            <mc:AlternateContent xmlns:mc="http://schemas.openxmlformats.org/markup-compatibility/2006">
              <mc:Choice xmlns:v="urn:schemas-microsoft-com:vml" Requires="v">
                <p:oleObj spid="_x0000_s2057" r:id="rId4" imgW="5842914" imgH="1680611" progId="">
                  <p:embed/>
                </p:oleObj>
              </mc:Choice>
              <mc:Fallback>
                <p:oleObj r:id="rId4" imgW="5842914" imgH="1680611" progId="">
                  <p:embed/>
                  <p:pic>
                    <p:nvPicPr>
                      <p:cNvPr id="0" name=""/>
                      <p:cNvPicPr/>
                      <p:nvPr/>
                    </p:nvPicPr>
                    <p:blipFill>
                      <a:blip r:embed="rId5"/>
                      <a:stretch>
                        <a:fillRect/>
                      </a:stretch>
                    </p:blipFill>
                    <p:spPr>
                      <a:xfrm>
                        <a:off x="694049" y="1020727"/>
                        <a:ext cx="7755902" cy="223132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237350" y="20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Representaciones de compuestos orgánicos</a:t>
            </a:r>
            <a:endParaRPr>
              <a:latin typeface="Calibri"/>
              <a:ea typeface="Calibri"/>
              <a:cs typeface="Calibri"/>
              <a:sym typeface="Calibri"/>
            </a:endParaRPr>
          </a:p>
        </p:txBody>
      </p:sp>
      <p:pic>
        <p:nvPicPr>
          <p:cNvPr id="171" name="Google Shape;171;p29"/>
          <p:cNvPicPr preferRelativeResize="0"/>
          <p:nvPr/>
        </p:nvPicPr>
        <p:blipFill rotWithShape="1">
          <a:blip r:embed="rId3">
            <a:alphaModFix/>
          </a:blip>
          <a:srcRect r="3809"/>
          <a:stretch/>
        </p:blipFill>
        <p:spPr>
          <a:xfrm>
            <a:off x="152400" y="1147350"/>
            <a:ext cx="8796052" cy="19693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237350" y="20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Representaciones de compuestos orgánicos</a:t>
            </a:r>
            <a:endParaRPr>
              <a:latin typeface="Calibri"/>
              <a:ea typeface="Calibri"/>
              <a:cs typeface="Calibri"/>
              <a:sym typeface="Calibri"/>
            </a:endParaRPr>
          </a:p>
        </p:txBody>
      </p:sp>
      <p:pic>
        <p:nvPicPr>
          <p:cNvPr id="177" name="Google Shape;177;p30"/>
          <p:cNvPicPr preferRelativeResize="0"/>
          <p:nvPr/>
        </p:nvPicPr>
        <p:blipFill rotWithShape="1">
          <a:blip r:embed="rId3">
            <a:alphaModFix/>
          </a:blip>
          <a:srcRect r="3809"/>
          <a:stretch/>
        </p:blipFill>
        <p:spPr>
          <a:xfrm>
            <a:off x="152400" y="1140464"/>
            <a:ext cx="8796052" cy="1969375"/>
          </a:xfrm>
          <a:prstGeom prst="rect">
            <a:avLst/>
          </a:prstGeom>
          <a:noFill/>
          <a:ln>
            <a:noFill/>
          </a:ln>
        </p:spPr>
      </p:pic>
      <p:sp>
        <p:nvSpPr>
          <p:cNvPr id="178" name="Google Shape;178;p30"/>
          <p:cNvSpPr/>
          <p:nvPr/>
        </p:nvSpPr>
        <p:spPr>
          <a:xfrm>
            <a:off x="3916500" y="1165050"/>
            <a:ext cx="1350900" cy="196950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a:off x="201050" y="3300500"/>
            <a:ext cx="8593200" cy="1633450"/>
          </a:xfrm>
          <a:prstGeom prst="roundRect">
            <a:avLst>
              <a:gd name="adj" fmla="val 16667"/>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txBox="1"/>
          <p:nvPr/>
        </p:nvSpPr>
        <p:spPr>
          <a:xfrm>
            <a:off x="488150" y="3385250"/>
            <a:ext cx="8019000" cy="156963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800">
                <a:solidFill>
                  <a:schemeClr val="dk1"/>
                </a:solidFill>
                <a:latin typeface="Calibri"/>
                <a:ea typeface="Calibri"/>
                <a:cs typeface="Calibri"/>
                <a:sym typeface="Calibri"/>
              </a:rPr>
              <a:t>En la representación más estándard de moléculas en química orgánica y bioquímica, los H unidos a C suelen estar implícitos. (¡Pero están!). Sólo se muestran explícitamente los que están unidos a heteroátomo (O, N, S, etc.)</a:t>
            </a:r>
          </a:p>
          <a:p>
            <a:pPr marL="0" lvl="0" indent="0" algn="just" rtl="0">
              <a:spcBef>
                <a:spcPts val="0"/>
              </a:spcBef>
              <a:spcAft>
                <a:spcPts val="0"/>
              </a:spcAft>
              <a:buNone/>
            </a:pPr>
            <a:endParaRPr lang="es" sz="1800">
              <a:solidFill>
                <a:schemeClr val="dk1"/>
              </a:solidFill>
              <a:latin typeface="Calibri"/>
              <a:ea typeface="Calibri"/>
              <a:cs typeface="Calibri"/>
              <a:sym typeface="Calibri"/>
            </a:endParaRPr>
          </a:p>
          <a:p>
            <a:pPr marL="0" lvl="0" indent="0" algn="just" rtl="0">
              <a:spcBef>
                <a:spcPts val="0"/>
              </a:spcBef>
              <a:spcAft>
                <a:spcPts val="0"/>
              </a:spcAft>
              <a:buNone/>
            </a:pPr>
            <a:r>
              <a:rPr lang="es" sz="1800">
                <a:solidFill>
                  <a:schemeClr val="dk1"/>
                </a:solidFill>
                <a:latin typeface="Calibri"/>
                <a:ea typeface="Calibri"/>
                <a:cs typeface="Calibri"/>
                <a:sym typeface="Calibri"/>
              </a:rPr>
              <a:t>Los carbonos se representan como vértices y en los finales de línea.</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89750" y="20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Grupo Funcional Orgánico</a:t>
            </a:r>
            <a:endParaRPr>
              <a:latin typeface="Calibri"/>
              <a:ea typeface="Calibri"/>
              <a:cs typeface="Calibri"/>
              <a:sym typeface="Calibri"/>
            </a:endParaRPr>
          </a:p>
        </p:txBody>
      </p:sp>
      <p:sp>
        <p:nvSpPr>
          <p:cNvPr id="186" name="Google Shape;186;p31"/>
          <p:cNvSpPr txBox="1"/>
          <p:nvPr/>
        </p:nvSpPr>
        <p:spPr>
          <a:xfrm>
            <a:off x="362400" y="1106250"/>
            <a:ext cx="8419200" cy="178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 sz="2400">
                <a:solidFill>
                  <a:schemeClr val="dk1"/>
                </a:solidFill>
                <a:latin typeface="Calibri"/>
                <a:ea typeface="Calibri"/>
                <a:cs typeface="Calibri"/>
                <a:sym typeface="Calibri"/>
              </a:rPr>
              <a:t>Átomo o conjuntos de átomos que al estar unidos a cadenas carbonadas mediante enlaces covalentes, le confieren propiedades y una reactividad características a la molécula.</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187" name="Google Shape;187;p31"/>
          <p:cNvPicPr preferRelativeResize="0"/>
          <p:nvPr/>
        </p:nvPicPr>
        <p:blipFill>
          <a:blip r:embed="rId3">
            <a:alphaModFix/>
          </a:blip>
          <a:stretch>
            <a:fillRect/>
          </a:stretch>
        </p:blipFill>
        <p:spPr>
          <a:xfrm>
            <a:off x="1609750" y="2348746"/>
            <a:ext cx="6080578" cy="269402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237350" y="20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Grupo Funcional Orgánico</a:t>
            </a:r>
            <a:endParaRPr>
              <a:latin typeface="Calibri"/>
              <a:ea typeface="Calibri"/>
              <a:cs typeface="Calibri"/>
              <a:sym typeface="Calibri"/>
            </a:endParaRPr>
          </a:p>
        </p:txBody>
      </p:sp>
      <p:pic>
        <p:nvPicPr>
          <p:cNvPr id="193" name="Google Shape;193;p32"/>
          <p:cNvPicPr preferRelativeResize="0"/>
          <p:nvPr/>
        </p:nvPicPr>
        <p:blipFill rotWithShape="1">
          <a:blip r:embed="rId3">
            <a:alphaModFix/>
          </a:blip>
          <a:srcRect t="12376" b="6520"/>
          <a:stretch/>
        </p:blipFill>
        <p:spPr>
          <a:xfrm>
            <a:off x="701025" y="629850"/>
            <a:ext cx="7956358" cy="45173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237350" y="209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Grupos hidrocarbonados</a:t>
            </a:r>
            <a:endParaRPr>
              <a:latin typeface="Calibri"/>
              <a:ea typeface="Calibri"/>
              <a:cs typeface="Calibri"/>
              <a:sym typeface="Calibri"/>
            </a:endParaRPr>
          </a:p>
        </p:txBody>
      </p:sp>
      <p:pic>
        <p:nvPicPr>
          <p:cNvPr id="199" name="Google Shape;199;p33"/>
          <p:cNvPicPr preferRelativeResize="0"/>
          <p:nvPr/>
        </p:nvPicPr>
        <p:blipFill>
          <a:blip r:embed="rId3">
            <a:alphaModFix/>
          </a:blip>
          <a:stretch>
            <a:fillRect/>
          </a:stretch>
        </p:blipFill>
        <p:spPr>
          <a:xfrm>
            <a:off x="310450" y="1338150"/>
            <a:ext cx="4069224" cy="2850350"/>
          </a:xfrm>
          <a:prstGeom prst="rect">
            <a:avLst/>
          </a:prstGeom>
          <a:noFill/>
          <a:ln>
            <a:noFill/>
          </a:ln>
        </p:spPr>
      </p:pic>
      <p:sp>
        <p:nvSpPr>
          <p:cNvPr id="200" name="Google Shape;200;p33"/>
          <p:cNvSpPr txBox="1"/>
          <p:nvPr/>
        </p:nvSpPr>
        <p:spPr>
          <a:xfrm>
            <a:off x="4572050" y="823825"/>
            <a:ext cx="4185900" cy="38790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Las cadenas conteniendo sólo H y C son apolares y aportan hidrofobicidad a las moléculas en las que se encuentran.</a:t>
            </a:r>
            <a:endParaRPr sz="2400">
              <a:solidFill>
                <a:schemeClr val="dk1"/>
              </a:solidFill>
              <a:latin typeface="Calibri"/>
              <a:ea typeface="Calibri"/>
              <a:cs typeface="Calibri"/>
              <a:sym typeface="Calibri"/>
            </a:endParaRPr>
          </a:p>
          <a:p>
            <a:pPr marL="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No establecen enlaces de H.</a:t>
            </a:r>
            <a:endParaRPr sz="2400">
              <a:solidFill>
                <a:schemeClr val="dk1"/>
              </a:solidFill>
              <a:latin typeface="Calibri"/>
              <a:ea typeface="Calibri"/>
              <a:cs typeface="Calibri"/>
              <a:sym typeface="Calibri"/>
            </a:endParaRPr>
          </a:p>
          <a:p>
            <a:pPr marL="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Son neutras (no se ionizan en medios biológicos).</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1377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Calibri"/>
                <a:ea typeface="Calibri"/>
                <a:cs typeface="Calibri"/>
                <a:sym typeface="Calibri"/>
              </a:rPr>
              <a:t>Alcoholes</a:t>
            </a:r>
            <a:endParaRPr>
              <a:latin typeface="Calibri"/>
              <a:ea typeface="Calibri"/>
              <a:cs typeface="Calibri"/>
              <a:sym typeface="Calibri"/>
            </a:endParaRPr>
          </a:p>
        </p:txBody>
      </p:sp>
      <p:pic>
        <p:nvPicPr>
          <p:cNvPr id="206" name="Google Shape;206;p34"/>
          <p:cNvPicPr preferRelativeResize="0"/>
          <p:nvPr/>
        </p:nvPicPr>
        <p:blipFill>
          <a:blip r:embed="rId3">
            <a:alphaModFix/>
          </a:blip>
          <a:stretch>
            <a:fillRect/>
          </a:stretch>
        </p:blipFill>
        <p:spPr>
          <a:xfrm>
            <a:off x="123950" y="1315350"/>
            <a:ext cx="4376225" cy="2537950"/>
          </a:xfrm>
          <a:prstGeom prst="rect">
            <a:avLst/>
          </a:prstGeom>
          <a:noFill/>
          <a:ln>
            <a:noFill/>
          </a:ln>
        </p:spPr>
      </p:pic>
      <p:sp>
        <p:nvSpPr>
          <p:cNvPr id="207" name="Google Shape;207;p34"/>
          <p:cNvSpPr txBox="1"/>
          <p:nvPr/>
        </p:nvSpPr>
        <p:spPr>
          <a:xfrm>
            <a:off x="4263525" y="78150"/>
            <a:ext cx="4880400" cy="4987200"/>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El grupo alcohol se forma con un hidroxilo (</a:t>
            </a:r>
            <a:r>
              <a:rPr lang="es" sz="2400" b="1">
                <a:solidFill>
                  <a:schemeClr val="dk1"/>
                </a:solidFill>
                <a:latin typeface="Calibri"/>
                <a:ea typeface="Calibri"/>
                <a:cs typeface="Calibri"/>
                <a:sym typeface="Calibri"/>
              </a:rPr>
              <a:t>OH</a:t>
            </a:r>
            <a:r>
              <a:rPr lang="es" sz="2400">
                <a:solidFill>
                  <a:schemeClr val="dk1"/>
                </a:solidFill>
                <a:latin typeface="Calibri"/>
                <a:ea typeface="Calibri"/>
                <a:cs typeface="Calibri"/>
                <a:sym typeface="Calibri"/>
              </a:rPr>
              <a:t>) unido por enlace simple a un carbono que no está unido a otro heteroátomo.</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Aporta polaridad a la región de la molécula en la que está.</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Es aceptor y dador de enlace de H.</a:t>
            </a:r>
            <a:endParaRPr sz="2400">
              <a:solidFill>
                <a:schemeClr val="dk1"/>
              </a:solidFill>
              <a:latin typeface="Calibri"/>
              <a:ea typeface="Calibri"/>
              <a:cs typeface="Calibri"/>
              <a:sym typeface="Calibri"/>
            </a:endParaRPr>
          </a:p>
          <a:p>
            <a:pPr marL="457200" lvl="0" indent="0" algn="just" rtl="0">
              <a:spcBef>
                <a:spcPts val="0"/>
              </a:spcBef>
              <a:spcAft>
                <a:spcPts val="0"/>
              </a:spcAft>
              <a:buNone/>
            </a:pPr>
            <a:endParaRPr sz="2400">
              <a:solidFill>
                <a:schemeClr val="dk1"/>
              </a:solidFill>
              <a:latin typeface="Calibri"/>
              <a:ea typeface="Calibri"/>
              <a:cs typeface="Calibri"/>
              <a:sym typeface="Calibri"/>
            </a:endParaRPr>
          </a:p>
          <a:p>
            <a:pPr marL="457200" lvl="0" indent="-381000" algn="just" rtl="0">
              <a:spcBef>
                <a:spcPts val="0"/>
              </a:spcBef>
              <a:spcAft>
                <a:spcPts val="0"/>
              </a:spcAft>
              <a:buClr>
                <a:schemeClr val="dk1"/>
              </a:buClr>
              <a:buSzPts val="2400"/>
              <a:buFont typeface="Calibri"/>
              <a:buChar char="●"/>
            </a:pPr>
            <a:r>
              <a:rPr lang="es" sz="2400">
                <a:solidFill>
                  <a:schemeClr val="dk1"/>
                </a:solidFill>
                <a:latin typeface="Calibri"/>
                <a:ea typeface="Calibri"/>
                <a:cs typeface="Calibri"/>
                <a:sym typeface="Calibri"/>
              </a:rPr>
              <a:t>En condiciones biológicas no se ioniza (permanece neutro)</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1487</Words>
  <Application>Microsoft Office PowerPoint</Application>
  <PresentationFormat>Presentación en pantalla (16:9)</PresentationFormat>
  <Paragraphs>150</Paragraphs>
  <Slides>31</Slides>
  <Notes>31</Notes>
  <HiddenSlides>0</HiddenSlides>
  <MMClips>0</MMClips>
  <ScaleCrop>false</ScaleCrop>
  <HeadingPairs>
    <vt:vector size="8" baseType="variant">
      <vt:variant>
        <vt:lpstr>Fuentes usadas</vt:lpstr>
      </vt:variant>
      <vt:variant>
        <vt:i4>2</vt:i4>
      </vt:variant>
      <vt:variant>
        <vt:lpstr>Tema</vt:lpstr>
      </vt:variant>
      <vt:variant>
        <vt:i4>2</vt:i4>
      </vt:variant>
      <vt:variant>
        <vt:lpstr>Servidores OLE incrustados</vt:lpstr>
      </vt:variant>
      <vt:variant>
        <vt:i4>0</vt:i4>
      </vt:variant>
      <vt:variant>
        <vt:lpstr>Títulos de diapositiva</vt:lpstr>
      </vt:variant>
      <vt:variant>
        <vt:i4>31</vt:i4>
      </vt:variant>
    </vt:vector>
  </HeadingPairs>
  <TitlesOfParts>
    <vt:vector size="35" baseType="lpstr">
      <vt:lpstr>Arial</vt:lpstr>
      <vt:lpstr>Calibri</vt:lpstr>
      <vt:lpstr>Simple Light</vt:lpstr>
      <vt:lpstr>Tema de Office</vt:lpstr>
      <vt:lpstr>Curso de Nivelación 2022  MÓDULO QUÍMICA BIOLÓGICA  Tema 2: Grupos Funcionales y Reacciones Redox</vt:lpstr>
      <vt:lpstr>CONTENIDO</vt:lpstr>
      <vt:lpstr>El carbono es un átomo con gran capacidad de formar enlaces covalentes entre sí y con H, O, N, S, etc.</vt:lpstr>
      <vt:lpstr>Representaciones de compuestos orgánicos</vt:lpstr>
      <vt:lpstr>Representaciones de compuestos orgánicos</vt:lpstr>
      <vt:lpstr>Grupo Funcional Orgánico</vt:lpstr>
      <vt:lpstr>Grupo Funcional Orgánico</vt:lpstr>
      <vt:lpstr>Grupos hidrocarbonados</vt:lpstr>
      <vt:lpstr>Alcoholes</vt:lpstr>
      <vt:lpstr>Alcoholes</vt:lpstr>
      <vt:lpstr>Alcoholes</vt:lpstr>
      <vt:lpstr>Alcoholes</vt:lpstr>
      <vt:lpstr>Aldehídos y cetonas</vt:lpstr>
      <vt:lpstr>Aldehídos y cetonas</vt:lpstr>
      <vt:lpstr>Ácidos Carboxílicos</vt:lpstr>
      <vt:lpstr>Ácidos Carboxílicos</vt:lpstr>
      <vt:lpstr>Aminas</vt:lpstr>
      <vt:lpstr>Aminas</vt:lpstr>
      <vt:lpstr>Aminas</vt:lpstr>
      <vt:lpstr>Ésteres</vt:lpstr>
      <vt:lpstr>Amidas</vt:lpstr>
      <vt:lpstr>Ejemplos - Reconocimiento de Grupos I</vt:lpstr>
      <vt:lpstr>Ejemplos - Reconocimiento de Grupos II</vt:lpstr>
      <vt:lpstr>Ejemplos - Reconocimiento de Grupos III</vt:lpstr>
      <vt:lpstr>Química Redox de Compuestos Carbonados</vt:lpstr>
      <vt:lpstr>Estados de Oxidación</vt:lpstr>
      <vt:lpstr>Estados de Oxidación - Reglas</vt:lpstr>
      <vt:lpstr>Química Redox de Compuestos Carbonados</vt:lpstr>
      <vt:lpstr>Ejemplos Redox</vt:lpstr>
      <vt:lpstr>Ejemplos Redox</vt:lpstr>
      <vt:lpstr>Ejemplos Redox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Nivelación 2021  MÓDULO QUÍMICA BIOLÓGICA  Tema 2: Grupos Funcionales y Reacciones Redox</dc:title>
  <dc:creator>Franco Vairoletti</dc:creator>
  <cp:lastModifiedBy>Paula</cp:lastModifiedBy>
  <cp:revision>9</cp:revision>
  <dcterms:modified xsi:type="dcterms:W3CDTF">2022-03-11T16:24:41Z</dcterms:modified>
</cp:coreProperties>
</file>